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41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2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61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1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41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50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909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135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8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79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0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8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2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58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98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70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94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22E9AC4-12AE-4B1D-B053-B0393401CCE7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07984E6-B09A-4ADB-BC0F-03AFC86CF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3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3870" y="732316"/>
            <a:ext cx="10144259" cy="2387600"/>
          </a:xfrm>
        </p:spPr>
        <p:txBody>
          <a:bodyPr>
            <a:normAutofit/>
          </a:bodyPr>
          <a:lstStyle/>
          <a:p>
            <a:r>
              <a:rPr lang="pt-BR" sz="7200" b="1" dirty="0" smtClean="0">
                <a:latin typeface="Agency FB" panose="020B0503020202020204" pitchFamily="34" charset="0"/>
              </a:rPr>
              <a:t>Estudando para o ENEM  de forma invertida</a:t>
            </a:r>
            <a:endParaRPr lang="pt-BR" sz="7200" b="1" dirty="0">
              <a:latin typeface="Agency FB" panose="020B0503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0171" y="3584374"/>
            <a:ext cx="9477828" cy="3135536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Agency FB" panose="020B0503020202020204" pitchFamily="34" charset="0"/>
              </a:rPr>
              <a:t>EEEFM´´ Coronel Gomes de Oliveira´´</a:t>
            </a:r>
          </a:p>
          <a:p>
            <a:pPr algn="l"/>
            <a:r>
              <a:rPr lang="pt-BR" sz="2800" dirty="0" smtClean="0">
                <a:latin typeface="Agency FB" panose="020B0503020202020204" pitchFamily="34" charset="0"/>
              </a:rPr>
              <a:t>Nome: Miguel Brito                     Turma: 3ºV01</a:t>
            </a:r>
          </a:p>
          <a:p>
            <a:pPr algn="l"/>
            <a:r>
              <a:rPr lang="pt-BR" sz="2800" dirty="0" smtClean="0">
                <a:latin typeface="Agency FB" panose="020B0503020202020204" pitchFamily="34" charset="0"/>
              </a:rPr>
              <a:t>Professor: Lucas Xavier</a:t>
            </a:r>
          </a:p>
          <a:p>
            <a:pPr algn="l"/>
            <a:r>
              <a:rPr lang="pt-BR" sz="2800" dirty="0" smtClean="0">
                <a:latin typeface="Agency FB" panose="020B0503020202020204" pitchFamily="34" charset="0"/>
              </a:rPr>
              <a:t>Estática: Corpos rígidos </a:t>
            </a:r>
            <a:endParaRPr lang="pt-BR" sz="2800" dirty="0" smtClean="0">
              <a:latin typeface="Agency FB" panose="020B0503020202020204" pitchFamily="34" charset="0"/>
            </a:endParaRPr>
          </a:p>
          <a:p>
            <a:pPr algn="l"/>
            <a:r>
              <a:rPr lang="pt-BR" sz="2800" dirty="0" smtClean="0">
                <a:latin typeface="Agency FB" panose="020B0503020202020204" pitchFamily="34" charset="0"/>
              </a:rPr>
              <a:t>ENEM: 2015 Questão 63</a:t>
            </a:r>
          </a:p>
          <a:p>
            <a:pPr algn="l"/>
            <a:endParaRPr lang="pt-BR" dirty="0" smtClean="0"/>
          </a:p>
          <a:p>
            <a:endParaRPr lang="pt-BR" dirty="0"/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78343" y="5455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43"/>
    </mc:Choice>
    <mc:Fallback xmlns="">
      <p:transition spd="slow" advTm="2784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131" y="1102456"/>
            <a:ext cx="8761413" cy="706964"/>
          </a:xfrm>
        </p:spPr>
        <p:txBody>
          <a:bodyPr/>
          <a:lstStyle/>
          <a:p>
            <a:r>
              <a:rPr lang="pt-BR" dirty="0" smtClean="0"/>
              <a:t>Mapa Conceitual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53803"/>
            <a:ext cx="12192000" cy="460419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74450" y="3963473"/>
            <a:ext cx="1648495" cy="9401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Enem 2015</a:t>
            </a:r>
          </a:p>
          <a:p>
            <a:pPr algn="ctr"/>
            <a:r>
              <a:rPr lang="pt-BR" dirty="0" smtClean="0"/>
              <a:t>Questão 63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480738" y="5318975"/>
            <a:ext cx="1414531" cy="5570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Questões</a:t>
            </a:r>
          </a:p>
          <a:p>
            <a:pPr algn="ctr"/>
            <a:r>
              <a:rPr lang="pt-BR" sz="1400" dirty="0" smtClean="0"/>
              <a:t>Enem.ebc</a:t>
            </a:r>
          </a:p>
        </p:txBody>
      </p:sp>
      <p:sp>
        <p:nvSpPr>
          <p:cNvPr id="6" name="Retângulo 5"/>
          <p:cNvSpPr/>
          <p:nvPr/>
        </p:nvSpPr>
        <p:spPr>
          <a:xfrm>
            <a:off x="3098442" y="2925919"/>
            <a:ext cx="1311501" cy="5151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Mapa conceitual</a:t>
            </a: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7508384" y="3387145"/>
            <a:ext cx="1390918" cy="4700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Computador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6096000" y="5753636"/>
            <a:ext cx="1777285" cy="9401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Competência</a:t>
            </a:r>
          </a:p>
          <a:p>
            <a:pPr algn="ctr"/>
            <a:r>
              <a:rPr lang="pt-BR" dirty="0" smtClean="0"/>
              <a:t>e</a:t>
            </a:r>
          </a:p>
          <a:p>
            <a:pPr algn="ctr"/>
            <a:r>
              <a:rPr lang="pt-BR" dirty="0" smtClean="0"/>
              <a:t>Habilidades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245476" y="4113190"/>
            <a:ext cx="1532588" cy="6133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Competência</a:t>
            </a:r>
          </a:p>
          <a:p>
            <a:pPr algn="ctr"/>
            <a:r>
              <a:rPr lang="pt-BR" sz="1400" dirty="0" smtClean="0"/>
              <a:t>e</a:t>
            </a:r>
          </a:p>
          <a:p>
            <a:pPr algn="ctr"/>
            <a:r>
              <a:rPr lang="pt-BR" sz="1400" dirty="0" smtClean="0"/>
              <a:t>Habilidades</a:t>
            </a:r>
            <a:endParaRPr lang="pt-BR" sz="1400" dirty="0"/>
          </a:p>
        </p:txBody>
      </p:sp>
      <p:sp>
        <p:nvSpPr>
          <p:cNvPr id="11" name="Retângulo 10"/>
          <p:cNvSpPr/>
          <p:nvPr/>
        </p:nvSpPr>
        <p:spPr>
          <a:xfrm>
            <a:off x="9648423" y="3963473"/>
            <a:ext cx="1324377" cy="592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Podcast</a:t>
            </a:r>
            <a:endParaRPr lang="pt-BR" sz="1400" dirty="0"/>
          </a:p>
        </p:txBody>
      </p:sp>
      <p:sp>
        <p:nvSpPr>
          <p:cNvPr id="12" name="Retângulo 11"/>
          <p:cNvSpPr/>
          <p:nvPr/>
        </p:nvSpPr>
        <p:spPr>
          <a:xfrm>
            <a:off x="4878837" y="5450982"/>
            <a:ext cx="1777285" cy="9401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Competência</a:t>
            </a:r>
          </a:p>
          <a:p>
            <a:pPr algn="ctr"/>
            <a:r>
              <a:rPr lang="pt-BR" dirty="0" smtClean="0"/>
              <a:t>e</a:t>
            </a:r>
          </a:p>
          <a:p>
            <a:pPr algn="ctr"/>
            <a:r>
              <a:rPr lang="pt-BR" dirty="0" smtClean="0"/>
              <a:t>Habilidades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7297918" y="4620297"/>
            <a:ext cx="1318048" cy="3767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WikiFisica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7778839" y="2572493"/>
            <a:ext cx="12106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04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131" y="1141094"/>
            <a:ext cx="8761413" cy="706964"/>
          </a:xfrm>
        </p:spPr>
        <p:txBody>
          <a:bodyPr/>
          <a:lstStyle/>
          <a:p>
            <a:r>
              <a:rPr lang="pt-BR" dirty="0" smtClean="0"/>
              <a:t>Competências e habilidades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40924"/>
            <a:ext cx="12192000" cy="4617076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sz="2000" b="1" dirty="0" smtClean="0"/>
              <a:t>Competências(M7):</a:t>
            </a:r>
            <a:r>
              <a:rPr lang="pt-BR" sz="2000" dirty="0" smtClean="0"/>
              <a:t> Apropriar-se </a:t>
            </a:r>
            <a:r>
              <a:rPr lang="pt-BR" sz="2000" dirty="0"/>
              <a:t>de conhecimentos </a:t>
            </a:r>
            <a:r>
              <a:rPr lang="pt-BR" sz="2000" dirty="0" smtClean="0"/>
              <a:t>da física </a:t>
            </a:r>
            <a:r>
              <a:rPr lang="pt-BR" sz="2000" dirty="0"/>
              <a:t>para compreender o </a:t>
            </a:r>
            <a:r>
              <a:rPr lang="pt-BR" sz="2000" dirty="0" smtClean="0"/>
              <a:t>mundo natural </a:t>
            </a:r>
            <a:r>
              <a:rPr lang="pt-BR" sz="2000" dirty="0"/>
              <a:t>e para interpretar, </a:t>
            </a:r>
            <a:r>
              <a:rPr lang="pt-BR" sz="2000" dirty="0" smtClean="0"/>
              <a:t>avaliar e planejar </a:t>
            </a:r>
            <a:r>
              <a:rPr lang="pt-BR" sz="2000" dirty="0"/>
              <a:t>intervenções </a:t>
            </a:r>
            <a:r>
              <a:rPr lang="pt-BR" sz="2000" dirty="0" smtClean="0"/>
              <a:t>científico tecnológicas no mundo contemporâneo.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b="1" dirty="0" smtClean="0"/>
              <a:t>Habilidades(H20): </a:t>
            </a:r>
            <a:r>
              <a:rPr lang="pt-BR" sz="2000" dirty="0"/>
              <a:t>Utilizar leis físicas </a:t>
            </a:r>
            <a:r>
              <a:rPr lang="pt-BR" sz="2000" dirty="0" smtClean="0"/>
              <a:t>para interpretar </a:t>
            </a:r>
            <a:r>
              <a:rPr lang="pt-BR" sz="2000" dirty="0"/>
              <a:t>processos naturais </a:t>
            </a:r>
            <a:r>
              <a:rPr lang="pt-BR" sz="2000" dirty="0" smtClean="0"/>
              <a:t>e tecnológicos </a:t>
            </a:r>
            <a:r>
              <a:rPr lang="pt-BR" sz="2000" dirty="0"/>
              <a:t>que envolvem trocas </a:t>
            </a:r>
            <a:r>
              <a:rPr lang="pt-BR" sz="2000" dirty="0" smtClean="0"/>
              <a:t>de calor</a:t>
            </a:r>
            <a:r>
              <a:rPr lang="pt-BR" sz="2000" dirty="0"/>
              <a:t>, mudanças de pressão </a:t>
            </a:r>
            <a:r>
              <a:rPr lang="pt-BR" sz="2000" dirty="0" smtClean="0"/>
              <a:t>e densidade </a:t>
            </a:r>
            <a:r>
              <a:rPr lang="pt-BR" sz="2000" dirty="0"/>
              <a:t>ou interações físicas </a:t>
            </a:r>
            <a:r>
              <a:rPr lang="pt-BR" sz="2000" dirty="0" smtClean="0"/>
              <a:t>que provoquem </a:t>
            </a:r>
            <a:r>
              <a:rPr lang="pt-BR" sz="2000" dirty="0"/>
              <a:t>movimentos de </a:t>
            </a:r>
            <a:r>
              <a:rPr lang="pt-BR" sz="2000" dirty="0" smtClean="0"/>
              <a:t>objetos.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8283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7856" y="5683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atin typeface="Agency FB" panose="020B0503020202020204" pitchFamily="34" charset="0"/>
              </a:rPr>
              <a:t>Estática</a:t>
            </a:r>
            <a:endParaRPr lang="pt-BR" sz="4800" b="1" dirty="0"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43" y="2506662"/>
            <a:ext cx="11858171" cy="4213452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gency FB" panose="020B0503020202020204" pitchFamily="34" charset="0"/>
              </a:rPr>
              <a:t>A Estática é o capítulo da Mecânica que estuda corpos que não se movem, estáticos. </a:t>
            </a:r>
          </a:p>
          <a:p>
            <a:r>
              <a:rPr lang="pt-BR" sz="3200" dirty="0" smtClean="0">
                <a:latin typeface="Agency FB" panose="020B0503020202020204" pitchFamily="34" charset="0"/>
              </a:rPr>
              <a:t>A </a:t>
            </a:r>
            <a:r>
              <a:rPr lang="pt-BR" sz="3200" dirty="0">
                <a:latin typeface="Agency FB" panose="020B0503020202020204" pitchFamily="34" charset="0"/>
              </a:rPr>
              <a:t>ausência de movimento é um caso especial de aceleração nula, ou seja, pelas Leis de </a:t>
            </a:r>
            <a:r>
              <a:rPr lang="pt-BR" sz="3200" dirty="0" smtClean="0">
                <a:latin typeface="Agency FB" panose="020B0503020202020204" pitchFamily="34" charset="0"/>
              </a:rPr>
              <a:t>Newton</a:t>
            </a:r>
            <a:r>
              <a:rPr lang="pt-BR" sz="3200" dirty="0">
                <a:latin typeface="Agency FB" panose="020B0503020202020204" pitchFamily="34" charset="0"/>
              </a:rPr>
              <a:t>, uma situação em que todas as forças que atuam sobre um corpo se equilibram</a:t>
            </a:r>
            <a:r>
              <a:rPr lang="pt-BR" sz="3200" dirty="0" smtClean="0">
                <a:latin typeface="Agency FB" panose="020B0503020202020204" pitchFamily="34" charset="0"/>
              </a:rPr>
              <a:t>.</a:t>
            </a:r>
          </a:p>
          <a:p>
            <a:r>
              <a:rPr lang="pt-BR" sz="3200" b="1" dirty="0" smtClean="0">
                <a:latin typeface="Agency FB" panose="020B0503020202020204" pitchFamily="34" charset="0"/>
              </a:rPr>
              <a:t>Ela divide-se em: </a:t>
            </a:r>
          </a:p>
          <a:p>
            <a:r>
              <a:rPr lang="pt-BR" sz="3200" b="1" dirty="0" smtClean="0">
                <a:latin typeface="Agency FB" panose="020B0503020202020204" pitchFamily="34" charset="0"/>
              </a:rPr>
              <a:t> 1. </a:t>
            </a:r>
            <a:r>
              <a:rPr lang="pt-BR" sz="3200" dirty="0">
                <a:latin typeface="Agency FB" panose="020B0503020202020204" pitchFamily="34" charset="0"/>
              </a:rPr>
              <a:t>Equilíbrio dos Corpos Rígidos</a:t>
            </a:r>
            <a:endParaRPr lang="pt-BR" sz="3200" dirty="0" smtClean="0">
              <a:latin typeface="Agency FB" panose="020B0503020202020204" pitchFamily="34" charset="0"/>
            </a:endParaRPr>
          </a:p>
          <a:p>
            <a:r>
              <a:rPr lang="pt-BR" sz="3200" dirty="0">
                <a:latin typeface="Agency FB" panose="020B0503020202020204" pitchFamily="34" charset="0"/>
              </a:rPr>
              <a:t> </a:t>
            </a:r>
            <a:r>
              <a:rPr lang="pt-BR" sz="3200" b="1" dirty="0">
                <a:latin typeface="Agency FB" panose="020B0503020202020204" pitchFamily="34" charset="0"/>
              </a:rPr>
              <a:t>2. </a:t>
            </a:r>
            <a:r>
              <a:rPr lang="pt-BR" sz="3200" dirty="0" smtClean="0">
                <a:latin typeface="Agency FB" panose="020B0503020202020204" pitchFamily="34" charset="0"/>
              </a:rPr>
              <a:t>Equilíbrio </a:t>
            </a:r>
            <a:r>
              <a:rPr lang="pt-BR" sz="3200" dirty="0">
                <a:latin typeface="Agency FB" panose="020B0503020202020204" pitchFamily="34" charset="0"/>
              </a:rPr>
              <a:t>do Ponto Material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7278" y="5609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5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76"/>
    </mc:Choice>
    <mc:Fallback xmlns="">
      <p:transition spd="slow" advTm="2987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428" y="481240"/>
            <a:ext cx="10515600" cy="1325563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atin typeface="Agency FB" panose="020B0503020202020204" pitchFamily="34" charset="0"/>
              </a:rPr>
              <a:t>Corpos </a:t>
            </a:r>
            <a:r>
              <a:rPr lang="pt-BR" sz="4800" b="1" dirty="0">
                <a:latin typeface="Agency FB" panose="020B0503020202020204" pitchFamily="34" charset="0"/>
              </a:rPr>
              <a:t>Rígidos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4171" y="2148114"/>
            <a:ext cx="11843658" cy="4557486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gency FB" panose="020B0503020202020204" pitchFamily="34" charset="0"/>
              </a:rPr>
              <a:t>É</a:t>
            </a:r>
            <a:r>
              <a:rPr lang="pt-BR" sz="3200" dirty="0" smtClean="0">
                <a:latin typeface="Agency FB" panose="020B0503020202020204" pitchFamily="34" charset="0"/>
              </a:rPr>
              <a:t> </a:t>
            </a:r>
            <a:r>
              <a:rPr lang="pt-BR" sz="3200" dirty="0">
                <a:latin typeface="Agency FB" panose="020B0503020202020204" pitchFamily="34" charset="0"/>
              </a:rPr>
              <a:t>o conjunto de partículas agrupadas de forma que a distância entre as partes que constituem o corpo ou o sistema não </a:t>
            </a:r>
            <a:r>
              <a:rPr lang="pt-BR" sz="3200" dirty="0" smtClean="0">
                <a:latin typeface="Agency FB" panose="020B0503020202020204" pitchFamily="34" charset="0"/>
              </a:rPr>
              <a:t>sofram mudança.</a:t>
            </a:r>
          </a:p>
          <a:p>
            <a:r>
              <a:rPr lang="pt-BR" sz="3200" b="1" dirty="0" smtClean="0">
                <a:latin typeface="Agency FB" panose="020B0503020202020204" pitchFamily="34" charset="0"/>
              </a:rPr>
              <a:t>Momento </a:t>
            </a:r>
            <a:r>
              <a:rPr lang="pt-BR" sz="3200" b="1" dirty="0">
                <a:latin typeface="Agency FB" panose="020B0503020202020204" pitchFamily="34" charset="0"/>
              </a:rPr>
              <a:t>de uma </a:t>
            </a:r>
            <a:r>
              <a:rPr lang="pt-BR" sz="3200" b="1" dirty="0" smtClean="0">
                <a:latin typeface="Agency FB" panose="020B0503020202020204" pitchFamily="34" charset="0"/>
              </a:rPr>
              <a:t>força: </a:t>
            </a:r>
            <a:r>
              <a:rPr lang="pt-BR" sz="3200" dirty="0" smtClean="0">
                <a:latin typeface="Agency FB" panose="020B0503020202020204" pitchFamily="34" charset="0"/>
              </a:rPr>
              <a:t>É </a:t>
            </a:r>
            <a:r>
              <a:rPr lang="pt-BR" sz="3200" dirty="0">
                <a:latin typeface="Agency FB" panose="020B0503020202020204" pitchFamily="34" charset="0"/>
              </a:rPr>
              <a:t>a relação entre a força aplicada a um ponto, também chamado polo, com o produto dessa mesma força por uma </a:t>
            </a:r>
            <a:r>
              <a:rPr lang="pt-BR" sz="3200" dirty="0" smtClean="0">
                <a:latin typeface="Agency FB" panose="020B0503020202020204" pitchFamily="34" charset="0"/>
              </a:rPr>
              <a:t>distância.</a:t>
            </a:r>
          </a:p>
          <a:p>
            <a:r>
              <a:rPr lang="pt-BR" sz="3200" b="1" dirty="0">
                <a:latin typeface="Agency FB" panose="020B0503020202020204" pitchFamily="34" charset="0"/>
              </a:rPr>
              <a:t>Equilíbrio de Corpo </a:t>
            </a:r>
            <a:r>
              <a:rPr lang="pt-BR" sz="3200" b="1" dirty="0" smtClean="0">
                <a:latin typeface="Agency FB" panose="020B0503020202020204" pitchFamily="34" charset="0"/>
              </a:rPr>
              <a:t>Rígidos: </a:t>
            </a:r>
            <a:r>
              <a:rPr lang="pt-BR" sz="3200" dirty="0">
                <a:latin typeface="Agency FB" panose="020B0503020202020204" pitchFamily="34" charset="0"/>
              </a:rPr>
              <a:t>A</a:t>
            </a:r>
            <a:r>
              <a:rPr lang="pt-BR" sz="3200" dirty="0" smtClean="0">
                <a:latin typeface="Agency FB" panose="020B0503020202020204" pitchFamily="34" charset="0"/>
              </a:rPr>
              <a:t>contece </a:t>
            </a:r>
            <a:r>
              <a:rPr lang="pt-BR" sz="3200" dirty="0">
                <a:latin typeface="Agency FB" panose="020B0503020202020204" pitchFamily="34" charset="0"/>
              </a:rPr>
              <a:t>quando duas situações forem satisfeitas</a:t>
            </a:r>
            <a:r>
              <a:rPr lang="pt-BR" sz="3200" dirty="0" smtClean="0">
                <a:latin typeface="Agency FB" panose="020B0503020202020204" pitchFamily="34" charset="0"/>
              </a:rPr>
              <a:t>:</a:t>
            </a:r>
            <a:endParaRPr lang="pt-BR" sz="3200" dirty="0">
              <a:latin typeface="Agency FB" panose="020B0503020202020204" pitchFamily="34" charset="0"/>
            </a:endParaRPr>
          </a:p>
          <a:p>
            <a:r>
              <a:rPr lang="pt-BR" sz="3200" dirty="0">
                <a:latin typeface="Agency FB" panose="020B0503020202020204" pitchFamily="34" charset="0"/>
              </a:rPr>
              <a:t> </a:t>
            </a:r>
            <a:r>
              <a:rPr lang="pt-BR" sz="3200" b="1" dirty="0" smtClean="0">
                <a:latin typeface="Agency FB" panose="020B0503020202020204" pitchFamily="34" charset="0"/>
              </a:rPr>
              <a:t>1</a:t>
            </a:r>
            <a:r>
              <a:rPr lang="pt-BR" sz="3200" b="1" dirty="0">
                <a:latin typeface="Agency FB" panose="020B0503020202020204" pitchFamily="34" charset="0"/>
              </a:rPr>
              <a:t>. </a:t>
            </a:r>
            <a:r>
              <a:rPr lang="pt-BR" sz="3200" dirty="0">
                <a:latin typeface="Agency FB" panose="020B0503020202020204" pitchFamily="34" charset="0"/>
              </a:rPr>
              <a:t>Quando a força resultante que atua sobre o corpo for nula;</a:t>
            </a:r>
          </a:p>
          <a:p>
            <a:r>
              <a:rPr lang="pt-BR" sz="3200" dirty="0" smtClean="0">
                <a:latin typeface="Agency FB" panose="020B0503020202020204" pitchFamily="34" charset="0"/>
              </a:rPr>
              <a:t> </a:t>
            </a:r>
            <a:r>
              <a:rPr lang="pt-BR" sz="3200" b="1" dirty="0" smtClean="0">
                <a:latin typeface="Agency FB" panose="020B0503020202020204" pitchFamily="34" charset="0"/>
              </a:rPr>
              <a:t>2</a:t>
            </a:r>
            <a:r>
              <a:rPr lang="pt-BR" sz="3200" b="1" dirty="0">
                <a:latin typeface="Agency FB" panose="020B0503020202020204" pitchFamily="34" charset="0"/>
              </a:rPr>
              <a:t>. </a:t>
            </a:r>
            <a:r>
              <a:rPr lang="pt-BR" sz="3200" dirty="0">
                <a:latin typeface="Agency FB" panose="020B0503020202020204" pitchFamily="34" charset="0"/>
              </a:rPr>
              <a:t>Quando a soma dos momentos das forças que atuam sobre o corpo em relação a qualquer ponto for nula.</a:t>
            </a:r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32123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13"/>
    </mc:Choice>
    <mc:Fallback xmlns="">
      <p:transition spd="slow" advTm="4641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43" y="365125"/>
            <a:ext cx="11208657" cy="1325563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atin typeface="Agency FB" panose="020B0503020202020204" pitchFamily="34" charset="0"/>
              </a:rPr>
              <a:t>   Questão 63 – ENEM 2015 </a:t>
            </a:r>
            <a:endParaRPr lang="pt-BR" sz="4800" b="1" dirty="0">
              <a:latin typeface="Agency FB" panose="020B0503020202020204" pitchFamily="34" charset="0"/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45" y="1378128"/>
            <a:ext cx="4089662" cy="52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5712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1"/>
    </mc:Choice>
    <mc:Fallback xmlns="">
      <p:transition spd="slow" advTm="4891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357" y="423182"/>
            <a:ext cx="11150600" cy="1325563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atin typeface="Agency FB" panose="020B0503020202020204" pitchFamily="34" charset="0"/>
              </a:rPr>
              <a:t>Resolução</a:t>
            </a:r>
            <a:endParaRPr lang="pt-BR" sz="4800" b="1" dirty="0">
              <a:latin typeface="Agency FB" panose="020B0503020202020204" pitchFamily="34" charset="0"/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37" b="52242"/>
          <a:stretch/>
        </p:blipFill>
        <p:spPr>
          <a:xfrm>
            <a:off x="426357" y="2719410"/>
            <a:ext cx="7276598" cy="3456000"/>
          </a:xfrm>
        </p:spPr>
      </p:pic>
      <p:sp>
        <p:nvSpPr>
          <p:cNvPr id="10" name="CaixaDeTexto 9"/>
          <p:cNvSpPr txBox="1"/>
          <p:nvPr/>
        </p:nvSpPr>
        <p:spPr>
          <a:xfrm>
            <a:off x="7760335" y="2397575"/>
            <a:ext cx="42398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F= m x g              </a:t>
            </a:r>
          </a:p>
          <a:p>
            <a:r>
              <a:rPr lang="pt-BR" b="1" dirty="0"/>
              <a:t>m</a:t>
            </a:r>
            <a:r>
              <a:rPr lang="pt-BR" dirty="0"/>
              <a:t>= Massa</a:t>
            </a:r>
          </a:p>
          <a:p>
            <a:r>
              <a:rPr lang="pt-BR" b="1" dirty="0"/>
              <a:t>g</a:t>
            </a:r>
            <a:r>
              <a:rPr lang="pt-BR" dirty="0"/>
              <a:t>= </a:t>
            </a:r>
            <a:r>
              <a:rPr lang="pt-BR" dirty="0" smtClean="0"/>
              <a:t>Gravidade</a:t>
            </a:r>
            <a:endParaRPr lang="pt-BR" b="1" dirty="0" smtClean="0"/>
          </a:p>
          <a:p>
            <a:r>
              <a:rPr lang="pt-BR" b="1" dirty="0"/>
              <a:t> </a:t>
            </a:r>
            <a:r>
              <a:rPr lang="pt-BR" b="1" dirty="0" smtClean="0"/>
              <a:t>                   </a:t>
            </a:r>
          </a:p>
          <a:p>
            <a:r>
              <a:rPr lang="pt-BR" b="1" dirty="0" smtClean="0"/>
              <a:t>m= p/g </a:t>
            </a:r>
            <a:endParaRPr lang="pt-BR" sz="1400" b="1" dirty="0" smtClean="0"/>
          </a:p>
          <a:p>
            <a:r>
              <a:rPr lang="pt-BR" b="1" dirty="0" smtClean="0"/>
              <a:t>m= Massa</a:t>
            </a:r>
          </a:p>
          <a:p>
            <a:r>
              <a:rPr lang="pt-BR" b="1" dirty="0" smtClean="0"/>
              <a:t>P= Peso </a:t>
            </a:r>
          </a:p>
          <a:p>
            <a:r>
              <a:rPr lang="pt-BR" b="1" dirty="0" smtClean="0"/>
              <a:t>g= Gravidade</a:t>
            </a:r>
            <a:endParaRPr lang="pt-BR" b="1" dirty="0"/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819566" y="2269428"/>
            <a:ext cx="1750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/>
              <a:t>M</a:t>
            </a:r>
            <a:r>
              <a:rPr lang="pt-BR" b="1" dirty="0"/>
              <a:t>= F x d</a:t>
            </a:r>
          </a:p>
          <a:p>
            <a:r>
              <a:rPr lang="pt-BR" b="1" dirty="0"/>
              <a:t>M</a:t>
            </a:r>
            <a:r>
              <a:rPr lang="pt-BR" dirty="0"/>
              <a:t>= momento</a:t>
            </a:r>
          </a:p>
          <a:p>
            <a:r>
              <a:rPr lang="pt-BR" b="1" dirty="0"/>
              <a:t>F</a:t>
            </a:r>
            <a:r>
              <a:rPr lang="pt-BR" dirty="0"/>
              <a:t>= Força</a:t>
            </a:r>
          </a:p>
          <a:p>
            <a:r>
              <a:rPr lang="pt-BR" b="1" dirty="0"/>
              <a:t>d</a:t>
            </a:r>
            <a:r>
              <a:rPr lang="pt-BR" dirty="0"/>
              <a:t>= distância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30356" y="5190771"/>
            <a:ext cx="4232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        F</a:t>
            </a:r>
            <a:r>
              <a:rPr lang="pt-BR" dirty="0" smtClean="0"/>
              <a:t>= 5 x 10             </a:t>
            </a:r>
            <a:r>
              <a:rPr lang="pt-BR" b="1" dirty="0" smtClean="0"/>
              <a:t>M</a:t>
            </a:r>
            <a:r>
              <a:rPr lang="pt-BR" dirty="0" smtClean="0"/>
              <a:t>= 50 x 3</a:t>
            </a:r>
          </a:p>
          <a:p>
            <a:r>
              <a:rPr lang="pt-BR" b="1" dirty="0" smtClean="0"/>
              <a:t>         F= 50 N               M= 150 N </a:t>
            </a:r>
            <a:r>
              <a:rPr lang="pt-BR" sz="1100" b="1" dirty="0" smtClean="0"/>
              <a:t>X </a:t>
            </a:r>
            <a:r>
              <a:rPr lang="pt-BR" b="1" dirty="0" smtClean="0"/>
              <a:t>m</a:t>
            </a:r>
          </a:p>
          <a:p>
            <a:endParaRPr lang="pt-BR" sz="1100" b="1" dirty="0"/>
          </a:p>
          <a:p>
            <a:r>
              <a:rPr lang="pt-BR" sz="1100" b="1" dirty="0" smtClean="0"/>
              <a:t>                              </a:t>
            </a:r>
            <a:r>
              <a:rPr lang="pt-BR" b="1" dirty="0" smtClean="0"/>
              <a:t>m= 150/10</a:t>
            </a:r>
          </a:p>
          <a:p>
            <a:r>
              <a:rPr lang="pt-BR" sz="1100" b="1" dirty="0" smtClean="0"/>
              <a:t>                              </a:t>
            </a:r>
            <a:r>
              <a:rPr lang="pt-BR" sz="2000" b="1" u="sng" dirty="0" smtClean="0"/>
              <a:t>m= 15 Kg    (Letra E)</a:t>
            </a:r>
            <a:endParaRPr lang="pt-BR" sz="1100" b="1" u="sng" dirty="0" smtClean="0"/>
          </a:p>
          <a:p>
            <a:r>
              <a:rPr lang="pt-BR" sz="1100" b="1" dirty="0" smtClean="0"/>
              <a:t>                           </a:t>
            </a:r>
            <a:endParaRPr lang="pt-BR" sz="11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497018" y="3469757"/>
            <a:ext cx="2694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N(Newton)=</a:t>
            </a:r>
            <a:r>
              <a:rPr lang="pt-BR" dirty="0" smtClean="0"/>
              <a:t> unidade de medida de peso.</a:t>
            </a:r>
          </a:p>
          <a:p>
            <a:r>
              <a:rPr lang="pt-BR" b="1" dirty="0" smtClean="0"/>
              <a:t>Kg=</a:t>
            </a:r>
            <a:r>
              <a:rPr lang="pt-BR" dirty="0" smtClean="0"/>
              <a:t> unidade de medida de massa.</a:t>
            </a:r>
            <a:endParaRPr lang="pt-BR" dirty="0"/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79"/>
    </mc:Choice>
    <mc:Fallback xmlns="">
      <p:transition spd="slow" advTm="4147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858" y="1012304"/>
            <a:ext cx="8761413" cy="706964"/>
          </a:xfrm>
        </p:spPr>
        <p:txBody>
          <a:bodyPr/>
          <a:lstStyle/>
          <a:p>
            <a:r>
              <a:rPr lang="pt-BR" sz="4800" b="1" dirty="0" smtClean="0">
                <a:latin typeface="Agency FB" panose="020B0503020202020204" pitchFamily="34" charset="0"/>
              </a:rPr>
              <a:t>Resolução</a:t>
            </a:r>
            <a:endParaRPr lang="pt-BR" sz="4800" b="1" dirty="0"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790" y="2279561"/>
            <a:ext cx="11938714" cy="4443211"/>
          </a:xfrm>
        </p:spPr>
        <p:txBody>
          <a:bodyPr/>
          <a:lstStyle/>
          <a:p>
            <a:r>
              <a:rPr lang="pt-BR" dirty="0" smtClean="0"/>
              <a:t>O lado esquerdo da barra tem um saco de arroz de 5kg + 3 pedaços da barra.</a:t>
            </a:r>
          </a:p>
          <a:p>
            <a:r>
              <a:rPr lang="pt-BR" dirty="0" smtClean="0"/>
              <a:t>O lado direito da barra tem 5 pedaços da barra</a:t>
            </a:r>
          </a:p>
          <a:p>
            <a:r>
              <a:rPr lang="pt-BR" dirty="0" smtClean="0"/>
              <a:t>Podemos dizer que cada pedaço da barra pode ser denominado X. Portanto, barra= 8x –5kg(açúcar)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     5 </a:t>
            </a:r>
            <a:r>
              <a:rPr lang="pt-BR" dirty="0"/>
              <a:t>+ </a:t>
            </a:r>
            <a:r>
              <a:rPr lang="pt-BR" dirty="0" smtClean="0"/>
              <a:t>3x = 5x                                 8x -5 = barra</a:t>
            </a:r>
          </a:p>
          <a:p>
            <a:pPr marL="0" indent="0">
              <a:buNone/>
            </a:pPr>
            <a:r>
              <a:rPr lang="pt-BR" dirty="0" smtClean="0"/>
              <a:t>      5 = 5x -3x                                  (8 . 2,5) -5 = barra</a:t>
            </a:r>
          </a:p>
          <a:p>
            <a:pPr marL="0" indent="0">
              <a:buNone/>
            </a:pPr>
            <a:r>
              <a:rPr lang="pt-BR" dirty="0" smtClean="0"/>
              <a:t>      5 = 2x                                         20 -5 = barra</a:t>
            </a:r>
          </a:p>
          <a:p>
            <a:pPr marL="0" indent="0">
              <a:buNone/>
            </a:pPr>
            <a:r>
              <a:rPr lang="pt-BR" dirty="0" smtClean="0"/>
              <a:t>      x = 5/2                                         </a:t>
            </a:r>
            <a:r>
              <a:rPr lang="pt-BR" b="1" u="sng" dirty="0" smtClean="0"/>
              <a:t>15kg = barra  (Letra E)      </a:t>
            </a:r>
            <a:endParaRPr lang="pt-BR" sz="2400" b="1" u="sng" dirty="0" smtClean="0"/>
          </a:p>
          <a:p>
            <a:pPr marL="0" indent="0">
              <a:buNone/>
            </a:pPr>
            <a:r>
              <a:rPr lang="pt-BR" dirty="0" smtClean="0"/>
              <a:t>      x = 2,5       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498" y="3649307"/>
            <a:ext cx="5357853" cy="2957555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363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541</TotalTime>
  <Words>490</Words>
  <Application>Microsoft Office PowerPoint</Application>
  <PresentationFormat>Widescreen</PresentationFormat>
  <Paragraphs>74</Paragraphs>
  <Slides>8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Agency FB</vt:lpstr>
      <vt:lpstr>Arial</vt:lpstr>
      <vt:lpstr>Century Gothic</vt:lpstr>
      <vt:lpstr>Wingdings 3</vt:lpstr>
      <vt:lpstr>Íon - Sala da Diretoria</vt:lpstr>
      <vt:lpstr>Estudando para o ENEM  de forma invertida</vt:lpstr>
      <vt:lpstr>Mapa Conceitual</vt:lpstr>
      <vt:lpstr>Competências e habilidades</vt:lpstr>
      <vt:lpstr>Estática</vt:lpstr>
      <vt:lpstr>Corpos Rígidos</vt:lpstr>
      <vt:lpstr>   Questão 63 – ENEM 2015 </vt:lpstr>
      <vt:lpstr>Resolução</vt:lpstr>
      <vt:lpstr>Resolução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 de forma invertida</dc:title>
  <dc:creator>seme</dc:creator>
  <cp:lastModifiedBy>seme</cp:lastModifiedBy>
  <cp:revision>39</cp:revision>
  <dcterms:created xsi:type="dcterms:W3CDTF">2017-05-02T23:33:03Z</dcterms:created>
  <dcterms:modified xsi:type="dcterms:W3CDTF">2017-07-27T02:00:33Z</dcterms:modified>
</cp:coreProperties>
</file>