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-4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4E87-52BB-4EBF-8CF5-760F5F6166F3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430D-6AAC-4EE6-A2EF-56EA105B43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8084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4E87-52BB-4EBF-8CF5-760F5F6166F3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430D-6AAC-4EE6-A2EF-56EA105B43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1195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4E87-52BB-4EBF-8CF5-760F5F6166F3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430D-6AAC-4EE6-A2EF-56EA105B43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9884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4E87-52BB-4EBF-8CF5-760F5F6166F3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430D-6AAC-4EE6-A2EF-56EA105B43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0346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4E87-52BB-4EBF-8CF5-760F5F6166F3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430D-6AAC-4EE6-A2EF-56EA105B43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47946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4E87-52BB-4EBF-8CF5-760F5F6166F3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430D-6AAC-4EE6-A2EF-56EA105B43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3332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4E87-52BB-4EBF-8CF5-760F5F6166F3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430D-6AAC-4EE6-A2EF-56EA105B43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3074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4E87-52BB-4EBF-8CF5-760F5F6166F3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430D-6AAC-4EE6-A2EF-56EA105B43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6555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4E87-52BB-4EBF-8CF5-760F5F6166F3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430D-6AAC-4EE6-A2EF-56EA105B43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9969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4E87-52BB-4EBF-8CF5-760F5F6166F3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430D-6AAC-4EE6-A2EF-56EA105B43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9246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4E87-52BB-4EBF-8CF5-760F5F6166F3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430D-6AAC-4EE6-A2EF-56EA105B43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8081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E4E87-52BB-4EBF-8CF5-760F5F6166F3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F430D-6AAC-4EE6-A2EF-56EA105B43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5428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9431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pt-BR" sz="53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Estudando para o Enem de forma invertida                                                                           </a:t>
            </a:r>
            <a:r>
              <a:rPr lang="pt-BR" sz="48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/>
            </a:r>
            <a:br>
              <a:rPr lang="pt-BR" sz="48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pt-BR" sz="48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943100"/>
            <a:ext cx="12192000" cy="4914901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25000" lnSpcReduction="20000"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pt-BR" sz="112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Nome: </a:t>
            </a:r>
            <a:r>
              <a:rPr lang="pt-BR" sz="11200" dirty="0">
                <a:latin typeface="Algerian" panose="04020705040A02060702" pitchFamily="82" charset="0"/>
              </a:rPr>
              <a:t>Lucas Siqueira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endParaRPr lang="pt-BR" sz="11200" dirty="0">
              <a:solidFill>
                <a:schemeClr val="accent1"/>
              </a:solidFill>
              <a:latin typeface="Algerian" panose="04020705040A02060702" pitchFamily="82" charset="0"/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pt-BR" sz="112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prof.: </a:t>
            </a:r>
            <a:r>
              <a:rPr lang="pt-BR" sz="11200" dirty="0">
                <a:latin typeface="Algerian" panose="04020705040A02060702" pitchFamily="82" charset="0"/>
              </a:rPr>
              <a:t>Lucas Xavier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endParaRPr lang="pt-BR" sz="11200" dirty="0">
              <a:solidFill>
                <a:schemeClr val="accent1"/>
              </a:solidFill>
              <a:latin typeface="Algerian" panose="04020705040A02060702" pitchFamily="82" charset="0"/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pt-BR" sz="112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Turma: </a:t>
            </a:r>
            <a:r>
              <a:rPr lang="pt-BR" sz="11200" dirty="0">
                <a:latin typeface="Algerian" panose="04020705040A02060702" pitchFamily="82" charset="0"/>
              </a:rPr>
              <a:t>1º M06  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endParaRPr lang="pt-BR" sz="11200" dirty="0">
              <a:solidFill>
                <a:schemeClr val="accent1"/>
              </a:solidFill>
              <a:latin typeface="Algerian" panose="04020705040A02060702" pitchFamily="82" charset="0"/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pt-BR" sz="112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cinemática: </a:t>
            </a:r>
            <a:r>
              <a:rPr lang="pt-BR" sz="11200" dirty="0">
                <a:latin typeface="Algerian" panose="04020705040A02060702" pitchFamily="82" charset="0"/>
              </a:rPr>
              <a:t>Tempo de reação 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endParaRPr lang="pt-BR" sz="11200" dirty="0">
              <a:solidFill>
                <a:schemeClr val="accent1"/>
              </a:solidFill>
              <a:latin typeface="Algerian" panose="04020705040A02060702" pitchFamily="82" charset="0"/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pt-BR" sz="112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Enem: 2011. </a:t>
            </a:r>
            <a:r>
              <a:rPr lang="pt-BR" sz="11200" dirty="0">
                <a:latin typeface="Algerian" panose="04020705040A02060702" pitchFamily="82" charset="0"/>
              </a:rPr>
              <a:t>questão 81  </a:t>
            </a:r>
          </a:p>
          <a:p>
            <a:pPr algn="l"/>
            <a:r>
              <a:rPr lang="pt-BR" sz="11200" dirty="0">
                <a:solidFill>
                  <a:schemeClr val="accent1"/>
                </a:solidFill>
                <a:latin typeface="Algerian" panose="04020705040A02060702" pitchFamily="82" charset="0"/>
              </a:rPr>
              <a:t>  </a:t>
            </a:r>
          </a:p>
          <a:p>
            <a:pPr algn="l"/>
            <a:r>
              <a:rPr lang="pt-BR" sz="3600" dirty="0">
                <a:solidFill>
                  <a:schemeClr val="accent1"/>
                </a:solidFill>
                <a:latin typeface="Algerian" panose="04020705040A02060702" pitchFamily="82" charset="0"/>
              </a:rPr>
              <a:t> </a:t>
            </a:r>
          </a:p>
          <a:p>
            <a:pPr algn="l"/>
            <a:endParaRPr lang="pt-BR" sz="3600" dirty="0">
              <a:solidFill>
                <a:schemeClr val="accent1"/>
              </a:solidFill>
              <a:latin typeface="Algerian" panose="04020705040A02060702" pitchFamily="82" charset="0"/>
            </a:endParaRPr>
          </a:p>
          <a:p>
            <a:pPr algn="l"/>
            <a:r>
              <a:rPr lang="pt-BR" sz="3600" dirty="0">
                <a:solidFill>
                  <a:schemeClr val="accent1"/>
                </a:solidFill>
                <a:latin typeface="Algerian" panose="04020705040A02060702" pitchFamily="82" charset="0"/>
              </a:rPr>
              <a:t>            </a:t>
            </a:r>
          </a:p>
          <a:p>
            <a:pPr algn="l"/>
            <a:endParaRPr lang="pt-BR" sz="3600" dirty="0">
              <a:solidFill>
                <a:schemeClr val="accent1"/>
              </a:solidFill>
              <a:latin typeface="Algerian" panose="04020705040A02060702" pitchFamily="82" charset="0"/>
            </a:endParaRPr>
          </a:p>
          <a:p>
            <a:pPr algn="l"/>
            <a:r>
              <a:rPr lang="pt-BR" sz="3600" dirty="0">
                <a:solidFill>
                  <a:schemeClr val="accent1"/>
                </a:solidFill>
                <a:latin typeface="Algerian" panose="04020705040A02060702" pitchFamily="82" charset="0"/>
              </a:rPr>
              <a:t> </a:t>
            </a:r>
          </a:p>
          <a:p>
            <a:pPr algn="l"/>
            <a:endParaRPr lang="pt-BR" sz="3600" dirty="0">
              <a:solidFill>
                <a:schemeClr val="accent1"/>
              </a:solidFill>
              <a:latin typeface="Algerian" panose="04020705040A02060702" pitchFamily="82" charset="0"/>
            </a:endParaRPr>
          </a:p>
          <a:p>
            <a:pPr algn="l"/>
            <a:endParaRPr lang="pt-BR" sz="3600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~PP1048.WAV">
            <a:hlinkClick r:id="" action="ppaction://media"/>
          </p:cNvPr>
          <p:cNvPicPr>
            <a:picLocks noRot="1" noChangeAspect="1"/>
          </p:cNvPicPr>
          <p:nvPr>
            <a:wavAudioFile r:embed="rId1" name="~PP1048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5579352"/>
      </p:ext>
    </p:extLst>
  </p:cSld>
  <p:clrMapOvr>
    <a:masterClrMapping/>
  </p:clrMapOvr>
  <p:transition advTm="301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4939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pt-BR" sz="4800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                                                                               </a:t>
            </a:r>
            <a:r>
              <a:rPr lang="pt-BR" sz="53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Tema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49400"/>
            <a:ext cx="12192000" cy="53086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pt-BR" i="1" dirty="0">
                <a:solidFill>
                  <a:schemeClr val="accent4">
                    <a:lumMod val="50000"/>
                  </a:schemeClr>
                </a:solidFill>
              </a:rPr>
              <a:t>Tempo de reação: </a:t>
            </a:r>
            <a:r>
              <a:rPr lang="pt-BR" dirty="0"/>
              <a:t>Nos</a:t>
            </a:r>
            <a:r>
              <a:rPr lang="pt-BR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pt-BR" dirty="0"/>
              <a:t>pode facilmente entender a rapidez de um movimento, perceber que a aceleração da gravidade é grande e comparar dados. A atividade permite diversas discussões sobre cinemática escalar e vetorial, como o tempo de reação de um motorista, uso de fórmulas matemáticas para a análise de um movimento, gravidade, análise de gráficos e tabelas, e ainda como introdução ao estudo do movimento, envolvendo as grandezas: espaço, tempo, velocidade e aceleração.                        </a:t>
            </a:r>
          </a:p>
          <a:p>
            <a:pPr marL="0" indent="0">
              <a:buNone/>
            </a:pPr>
            <a:endParaRPr lang="pt-BR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80" name="Picture 8" descr="Resultado de imagem para formulas de espaço tempo e velocida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5139" y="4025899"/>
            <a:ext cx="3586161" cy="283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sultado de imagem para formulas de espaço tempo e velocida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1300" y="4025899"/>
            <a:ext cx="3657600" cy="283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sultado de imagem para formulas de espaço tempo e velocida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1550" y="4025899"/>
            <a:ext cx="3619500" cy="283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~PP132.WAV">
            <a:hlinkClick r:id="" action="ppaction://media"/>
          </p:cNvPr>
          <p:cNvPicPr>
            <a:picLocks noRot="1" noChangeAspect="1"/>
          </p:cNvPicPr>
          <p:nvPr>
            <a:wavAudioFile r:embed="rId1" name="~PP132.WAV"/>
          </p:nvPr>
        </p:nvPicPr>
        <p:blipFill>
          <a:blip r:embed="rId7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1458853"/>
      </p:ext>
    </p:extLst>
  </p:cSld>
  <p:clrMapOvr>
    <a:masterClrMapping/>
  </p:clrMapOvr>
  <p:transition advTm="1136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731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BR" sz="48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Enem questão 81 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1473200"/>
            <a:ext cx="12192000" cy="5524500"/>
          </a:xfrm>
          <a:blipFill>
            <a:blip r:embed="rId3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fontAlgn="base"/>
            <a:r>
              <a:rPr lang="pt-BR" b="1" dirty="0">
                <a:solidFill>
                  <a:schemeClr val="accent4">
                    <a:lumMod val="50000"/>
                  </a:schemeClr>
                </a:solidFill>
              </a:rPr>
              <a:t>Questão 81 </a:t>
            </a:r>
            <a:r>
              <a:rPr lang="pt-BR" dirty="0"/>
              <a:t>-</a:t>
            </a:r>
            <a:r>
              <a:rPr lang="pt-BR" i="1" dirty="0"/>
              <a:t> </a:t>
            </a:r>
            <a:r>
              <a:rPr lang="pt-BR" dirty="0"/>
              <a:t>Para medir o tempo de reação de uma pessoa, pode-se realizar a seguinte experiência:</a:t>
            </a:r>
          </a:p>
          <a:p>
            <a:pPr marL="0" indent="0" fontAlgn="base">
              <a:buNone/>
            </a:pPr>
            <a:r>
              <a:rPr lang="pt-BR" dirty="0"/>
              <a:t>1-Mantenha uma régua (com cerca de 30 cm) suspensa verticalmente, segurando-a pela extremidade superior, de modo que o zero da régua esteja situado na extremidade inferior.</a:t>
            </a:r>
          </a:p>
          <a:p>
            <a:pPr marL="0" indent="0" fontAlgn="base">
              <a:buNone/>
            </a:pPr>
            <a:r>
              <a:rPr lang="pt-BR" dirty="0"/>
              <a:t>2-A pessoa deve colocar os dedos de sua mão, em forma de pinça, próximos do zero da régua, sem tocá-la.</a:t>
            </a:r>
          </a:p>
          <a:p>
            <a:pPr marL="0" indent="0" fontAlgn="base">
              <a:buNone/>
            </a:pPr>
            <a:r>
              <a:rPr lang="pt-BR" dirty="0"/>
              <a:t>3-Sem aviso prévio, a pessoa que estiver segurando a régua deve soltá-la. A outra pessoa deve procurar segurá-la o mais rapidamente possível e observar a posição onde conseguiu segurar a régua, isto é, a distância que ela percorre durante a queda.</a:t>
            </a:r>
          </a:p>
          <a:p>
            <a:pPr fontAlgn="base"/>
            <a:r>
              <a:rPr lang="pt-BR" dirty="0"/>
              <a:t>O quadro seguinte mostra a posição em que três pessoas conseguiram segurar a régua e os respectivos tempos de reação.</a:t>
            </a:r>
          </a:p>
          <a:p>
            <a:endParaRPr lang="pt-BR" dirty="0"/>
          </a:p>
        </p:txBody>
      </p:sp>
      <p:pic>
        <p:nvPicPr>
          <p:cNvPr id="5" name="~PP2282.WAV">
            <a:hlinkClick r:id="" action="ppaction://media"/>
          </p:cNvPr>
          <p:cNvPicPr>
            <a:picLocks noRot="1" noChangeAspect="1"/>
          </p:cNvPicPr>
          <p:nvPr>
            <a:wavAudioFile r:embed="rId1" name="~PP2282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0551625"/>
      </p:ext>
    </p:extLst>
  </p:cSld>
  <p:clrMapOvr>
    <a:masterClrMapping/>
  </p:clrMapOvr>
  <p:transition advTm="75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58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BR" sz="48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tabela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2273300"/>
            <a:ext cx="8902700" cy="3606800"/>
          </a:xfrm>
        </p:spPr>
      </p:pic>
      <p:pic>
        <p:nvPicPr>
          <p:cNvPr id="4" name="~PP1546.WAV">
            <a:hlinkClick r:id="" action="ppaction://media"/>
          </p:cNvPr>
          <p:cNvPicPr>
            <a:picLocks noRot="1" noChangeAspect="1"/>
          </p:cNvPicPr>
          <p:nvPr>
            <a:wavAudioFile r:embed="rId1" name="~PP1546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8444876"/>
      </p:ext>
    </p:extLst>
  </p:cSld>
  <p:clrMapOvr>
    <a:masterClrMapping/>
  </p:clrMapOvr>
  <p:transition advTm="44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112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BR" sz="48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perguntas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11300"/>
            <a:ext cx="12192000" cy="5346701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fontAlgn="base"/>
            <a:r>
              <a:rPr lang="pt-BR" dirty="0"/>
              <a:t>A distância percorrida pela régua aumenta mais rapidamente que o tempo de reação porque a</a:t>
            </a:r>
          </a:p>
          <a:p>
            <a:pPr fontAlgn="base"/>
            <a:r>
              <a:rPr lang="pt-BR" dirty="0"/>
              <a:t>a) energia mecânica da régua aumenta, o que a faz cair mais rápido.</a:t>
            </a:r>
          </a:p>
          <a:p>
            <a:pPr fontAlgn="base"/>
            <a:r>
              <a:rPr lang="pt-BR" dirty="0"/>
              <a:t>b) resistência do ar aumenta, o que faz a régua cair com menor velocidade.</a:t>
            </a:r>
          </a:p>
          <a:p>
            <a:pPr fontAlgn="base"/>
            <a:r>
              <a:rPr lang="pt-BR" dirty="0"/>
              <a:t>c) aceleração de queda da régua varia, o que provoca um movimento acelerado.</a:t>
            </a:r>
          </a:p>
          <a:p>
            <a:pPr fontAlgn="base"/>
            <a:r>
              <a:rPr lang="pt-BR" dirty="0"/>
              <a:t>d) força peso da régua tem valor constante, o que gera um movimento acelerado.</a:t>
            </a:r>
          </a:p>
          <a:p>
            <a:pPr fontAlgn="base"/>
            <a:r>
              <a:rPr lang="pt-BR" dirty="0"/>
              <a:t>e) velocidade da régua é constante, o que provoca uma passagem linear de tempo.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~PP1339.WAV">
            <a:hlinkClick r:id="" action="ppaction://media"/>
          </p:cNvPr>
          <p:cNvPicPr>
            <a:picLocks noRot="1" noChangeAspect="1"/>
          </p:cNvPicPr>
          <p:nvPr>
            <a:wavAudioFile r:embed="rId1" name="~PP1339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2237258"/>
      </p:ext>
    </p:extLst>
  </p:cSld>
  <p:clrMapOvr>
    <a:masterClrMapping/>
  </p:clrMapOvr>
  <p:transition advTm="527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493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BR" sz="48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resolução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49400"/>
            <a:ext cx="12192000" cy="53086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pt-BR" dirty="0"/>
              <a:t>Desprezando-se o efeito do ar, a força resultante na régua será o seu peso, que é constante. O movimento de queda da régua terá aceleração constante.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Δs (distância percorrida) é proporcional ao quadrado do tempo de queda t e por isso Δs aumenta mais rapidamente do que o tempo t (a velocidade da régua está aumentando durante a queda). A melhor opção é a (d) que cita o movimento acelerado com aceleração constante.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6133" y="2533610"/>
            <a:ext cx="7789333" cy="2275457"/>
          </a:xfrm>
          <a:prstGeom prst="rect">
            <a:avLst/>
          </a:prstGeom>
        </p:spPr>
      </p:pic>
      <p:pic>
        <p:nvPicPr>
          <p:cNvPr id="6" name="~PP3185.WAV">
            <a:hlinkClick r:id="" action="ppaction://media"/>
          </p:cNvPr>
          <p:cNvPicPr>
            <a:picLocks noRot="1" noChangeAspect="1"/>
          </p:cNvPicPr>
          <p:nvPr>
            <a:wavAudioFile r:embed="rId1" name="~PP3185.WAV"/>
          </p:nvPr>
        </p:nvPicPr>
        <p:blipFill>
          <a:blip r:embed="rId5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2424735"/>
      </p:ext>
    </p:extLst>
  </p:cSld>
  <p:clrMapOvr>
    <a:masterClrMapping/>
  </p:clrMapOvr>
  <p:transition advTm="8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312</Words>
  <Application>Microsoft Office PowerPoint</Application>
  <PresentationFormat>Personalizar</PresentationFormat>
  <Paragraphs>40</Paragraphs>
  <Slides>6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Estudando para o Enem de forma invertida                                                                             </vt:lpstr>
      <vt:lpstr>                                                                               Tema </vt:lpstr>
      <vt:lpstr>Enem questão 81 </vt:lpstr>
      <vt:lpstr>tabela</vt:lpstr>
      <vt:lpstr>perguntas</vt:lpstr>
      <vt:lpstr>resolução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EEEFM. Prof.ª FILOMENA QUITIBA</dc:title>
  <dc:creator>Lucas Siqueira</dc:creator>
  <cp:lastModifiedBy>Windows</cp:lastModifiedBy>
  <cp:revision>17</cp:revision>
  <dcterms:created xsi:type="dcterms:W3CDTF">2017-05-08T20:03:46Z</dcterms:created>
  <dcterms:modified xsi:type="dcterms:W3CDTF">2017-05-11T11:33:18Z</dcterms:modified>
</cp:coreProperties>
</file>