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ítulo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5" name="Subtítulo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1" name="Espaço Reservado para Dat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AF265F1-0DD2-4D8F-916E-78B5C55F9D11}" type="datetimeFigureOut">
              <a:rPr lang="pt-BR" smtClean="0"/>
              <a:pPr/>
              <a:t>15/05/2017</a:t>
            </a:fld>
            <a:endParaRPr lang="pt-BR"/>
          </a:p>
        </p:txBody>
      </p:sp>
      <p:sp>
        <p:nvSpPr>
          <p:cNvPr id="18" name="Espaço Reservado para Rodapé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7C0A172-9969-46D4-A1FE-3253025A2E6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F265F1-0DD2-4D8F-916E-78B5C55F9D11}" type="datetimeFigureOut">
              <a:rPr lang="pt-BR" smtClean="0"/>
              <a:pPr/>
              <a:t>15/05/2017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C0A172-9969-46D4-A1FE-3253025A2E6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AF265F1-0DD2-4D8F-916E-78B5C55F9D11}" type="datetimeFigureOut">
              <a:rPr lang="pt-BR" smtClean="0"/>
              <a:pPr/>
              <a:t>15/05/2017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7C0A172-9969-46D4-A1FE-3253025A2E6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F265F1-0DD2-4D8F-916E-78B5C55F9D11}" type="datetimeFigureOut">
              <a:rPr lang="pt-BR" smtClean="0"/>
              <a:pPr/>
              <a:t>15/05/2017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C0A172-9969-46D4-A1FE-3253025A2E6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AF265F1-0DD2-4D8F-916E-78B5C55F9D11}" type="datetimeFigureOut">
              <a:rPr lang="pt-BR" smtClean="0"/>
              <a:pPr/>
              <a:t>15/05/2017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7C0A172-9969-46D4-A1FE-3253025A2E6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F265F1-0DD2-4D8F-916E-78B5C55F9D11}" type="datetimeFigureOut">
              <a:rPr lang="pt-BR" smtClean="0"/>
              <a:pPr/>
              <a:t>15/05/2017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C0A172-9969-46D4-A1FE-3253025A2E6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F265F1-0DD2-4D8F-916E-78B5C55F9D11}" type="datetimeFigureOut">
              <a:rPr lang="pt-BR" smtClean="0"/>
              <a:pPr/>
              <a:t>15/05/2017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C0A172-9969-46D4-A1FE-3253025A2E6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F265F1-0DD2-4D8F-916E-78B5C55F9D11}" type="datetimeFigureOut">
              <a:rPr lang="pt-BR" smtClean="0"/>
              <a:pPr/>
              <a:t>15/05/2017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C0A172-9969-46D4-A1FE-3253025A2E6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AF265F1-0DD2-4D8F-916E-78B5C55F9D11}" type="datetimeFigureOut">
              <a:rPr lang="pt-BR" smtClean="0"/>
              <a:pPr/>
              <a:t>15/05/2017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C0A172-9969-46D4-A1FE-3253025A2E6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F265F1-0DD2-4D8F-916E-78B5C55F9D11}" type="datetimeFigureOut">
              <a:rPr lang="pt-BR" smtClean="0"/>
              <a:pPr/>
              <a:t>15/05/2017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C0A172-9969-46D4-A1FE-3253025A2E6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F265F1-0DD2-4D8F-916E-78B5C55F9D11}" type="datetimeFigureOut">
              <a:rPr lang="pt-BR" smtClean="0"/>
              <a:pPr/>
              <a:t>15/05/2017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C0A172-9969-46D4-A1FE-3253025A2E6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Imagem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Título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1" name="Espaço Reservado para Texto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7" name="Espaço Reservado para Dat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AF265F1-0DD2-4D8F-916E-78B5C55F9D11}" type="datetimeFigureOut">
              <a:rPr lang="pt-BR" smtClean="0"/>
              <a:pPr/>
              <a:t>15/05/2017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7C0A172-9969-46D4-A1FE-3253025A2E6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" Type="http://schemas.openxmlformats.org/officeDocument/2006/relationships/audio" Target="../media/audio2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568952" cy="1872208"/>
          </a:xfrm>
        </p:spPr>
        <p:txBody>
          <a:bodyPr>
            <a:noAutofit/>
          </a:bodyPr>
          <a:lstStyle/>
          <a:p>
            <a:r>
              <a:rPr lang="pt-BR" sz="540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Estudando Para o </a:t>
            </a:r>
            <a:r>
              <a:rPr lang="pt-BR" sz="54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ENEM</a:t>
            </a:r>
            <a:br>
              <a:rPr lang="pt-BR" sz="54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540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Forma </a:t>
            </a:r>
            <a:r>
              <a:rPr lang="pt-BR" sz="54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pt-BR" sz="540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nvertida </a:t>
            </a:r>
            <a:endParaRPr lang="pt-BR" sz="54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99792" y="4437112"/>
            <a:ext cx="6804000" cy="2196000"/>
          </a:xfrm>
        </p:spPr>
        <p:txBody>
          <a:bodyPr>
            <a:noAutofit/>
          </a:bodyPr>
          <a:lstStyle/>
          <a:p>
            <a:pPr algn="just"/>
            <a:r>
              <a:rPr lang="pt-BR" sz="2400" i="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E.E.E.F.M. Coronel Gomes de Oliveira.</a:t>
            </a:r>
          </a:p>
          <a:p>
            <a:pPr algn="just"/>
            <a:r>
              <a:rPr lang="pt-BR" sz="2400" i="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Nome: Silvana Macedo dos Santos.          Turma: 1º V01.</a:t>
            </a:r>
          </a:p>
          <a:p>
            <a:pPr algn="just"/>
            <a:r>
              <a:rPr lang="pt-BR" sz="2400" i="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Professor: Lucas Xavier.</a:t>
            </a:r>
          </a:p>
          <a:p>
            <a:pPr algn="just"/>
            <a:r>
              <a:rPr lang="pt-BR" sz="2400" i="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Cinemática: Tempo.</a:t>
            </a:r>
          </a:p>
          <a:p>
            <a:pPr algn="just"/>
            <a:r>
              <a:rPr lang="pt-BR" sz="2400" i="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ENEM: 2002  Questão 03.</a:t>
            </a:r>
            <a:endParaRPr lang="pt-BR" sz="2400" i="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gency FB" panose="020B05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~PP3624.WAV">
            <a:hlinkClick r:id="" action="ppaction://media"/>
          </p:cNvPr>
          <p:cNvPicPr>
            <a:picLocks noRot="1" noChangeAspect="1"/>
          </p:cNvPicPr>
          <p:nvPr>
            <a:wavAudioFile r:embed="rId1" name="~PP3624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4777373"/>
      </p:ext>
    </p:extLst>
  </p:cSld>
  <p:clrMapOvr>
    <a:masterClrMapping/>
  </p:clrMapOvr>
  <p:transition spd="slow" advTm="2496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0"/>
            <a:ext cx="7992888" cy="1196752"/>
          </a:xfrm>
        </p:spPr>
        <p:txBody>
          <a:bodyPr>
            <a:noAutofit/>
          </a:bodyPr>
          <a:lstStyle/>
          <a:p>
            <a:pPr algn="ctr"/>
            <a:r>
              <a:rPr lang="pt-BR" sz="6000" b="0" dirty="0" smtClean="0">
                <a:ln w="500"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MAS O QUE É CINEMÁTICA?</a:t>
            </a:r>
            <a:endParaRPr lang="pt-BR" sz="6000" b="0" dirty="0">
              <a:ln w="500">
                <a:solidFill>
                  <a:srgbClr val="7030A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107504" y="1268760"/>
            <a:ext cx="8064896" cy="5328592"/>
          </a:xfrm>
        </p:spPr>
        <p:txBody>
          <a:bodyPr/>
          <a:lstStyle/>
          <a:p>
            <a:pPr marL="342900" lvl="0" indent="-342900" algn="just">
              <a:buClrTx/>
              <a:buFont typeface="Wingdings" panose="05000000000000000000" pitchFamily="2" charset="2"/>
              <a:buChar char="v"/>
            </a:pPr>
            <a:r>
              <a:rPr lang="pt-BR" sz="2000" dirty="0" smtClean="0">
                <a:solidFill>
                  <a:prstClr val="black"/>
                </a:solidFill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Cinemática vem do grego </a:t>
            </a:r>
            <a:r>
              <a:rPr lang="pt-BR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“kimena” </a:t>
            </a:r>
            <a:r>
              <a:rPr lang="pt-BR" sz="2000" dirty="0" smtClean="0">
                <a:solidFill>
                  <a:prstClr val="black"/>
                </a:solidFill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significa movimento. Sua fórmula é esta, como mostra a figura abaixo:</a:t>
            </a:r>
          </a:p>
          <a:p>
            <a:pPr marL="342900" lvl="0" indent="-342900" algn="just">
              <a:buClrTx/>
              <a:buFont typeface="Wingdings" panose="05000000000000000000" pitchFamily="2" charset="2"/>
              <a:buChar char="v"/>
            </a:pPr>
            <a:endParaRPr lang="pt-BR" sz="2000" dirty="0" smtClean="0">
              <a:solidFill>
                <a:prstClr val="black"/>
              </a:solidFill>
              <a:latin typeface="Agency FB" panose="020B05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buClrTx/>
            </a:pPr>
            <a:endParaRPr lang="pt-BR" sz="2000" dirty="0">
              <a:solidFill>
                <a:prstClr val="black"/>
              </a:solidFill>
              <a:latin typeface="Agency FB" panose="020B05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buClrTx/>
            </a:pPr>
            <a:endParaRPr lang="pt-BR" sz="2000" dirty="0">
              <a:solidFill>
                <a:prstClr val="black"/>
              </a:solidFill>
              <a:latin typeface="Agency FB" panose="020B05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just">
              <a:buClrTx/>
              <a:buFont typeface="Wingdings" panose="05000000000000000000" pitchFamily="2" charset="2"/>
              <a:buChar char="v"/>
            </a:pPr>
            <a:r>
              <a:rPr lang="pt-BR" sz="2000" dirty="0" smtClean="0">
                <a:solidFill>
                  <a:prstClr val="black"/>
                </a:solidFill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∆S: É a variação do espaço de movimento de um corpo, que é dada pela diferença entre o início e o fim do movimento. Onde usamos:</a:t>
            </a:r>
          </a:p>
          <a:p>
            <a:pPr marL="342900" lvl="0" indent="-342900" algn="just">
              <a:buClrTx/>
              <a:buFont typeface="Wingdings" panose="05000000000000000000" pitchFamily="2" charset="2"/>
              <a:buChar char="v"/>
            </a:pPr>
            <a:endParaRPr lang="pt-BR" sz="2000" dirty="0">
              <a:solidFill>
                <a:prstClr val="black"/>
              </a:solidFill>
              <a:latin typeface="Agency FB" panose="020B05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just">
              <a:buClrTx/>
              <a:buFont typeface="Wingdings" panose="05000000000000000000" pitchFamily="2" charset="2"/>
              <a:buChar char="v"/>
            </a:pPr>
            <a:endParaRPr lang="pt-BR" sz="2000" dirty="0" smtClean="0">
              <a:solidFill>
                <a:prstClr val="black"/>
              </a:solidFill>
              <a:latin typeface="Agency FB" panose="020B05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just">
              <a:buClrTx/>
              <a:buFont typeface="Wingdings" panose="05000000000000000000" pitchFamily="2" charset="2"/>
              <a:buChar char="v"/>
            </a:pPr>
            <a:r>
              <a:rPr lang="pt-BR" sz="2000" dirty="0" smtClean="0">
                <a:solidFill>
                  <a:prstClr val="black"/>
                </a:solidFill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∆T: É o tempo que dura o determinado movimento. Onde usamos:</a:t>
            </a:r>
          </a:p>
          <a:p>
            <a:pPr marL="342900" lvl="0" indent="-342900" algn="just">
              <a:buClrTx/>
              <a:buFont typeface="Wingdings" panose="05000000000000000000" pitchFamily="2" charset="2"/>
              <a:buChar char="v"/>
            </a:pPr>
            <a:endParaRPr lang="pt-BR" sz="2000" dirty="0">
              <a:solidFill>
                <a:prstClr val="black"/>
              </a:solidFill>
              <a:latin typeface="Agency FB" panose="020B05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just">
              <a:buClrTx/>
              <a:buFont typeface="Wingdings" panose="05000000000000000000" pitchFamily="2" charset="2"/>
              <a:buChar char="v"/>
            </a:pPr>
            <a:endParaRPr lang="pt-BR" sz="2000" dirty="0" smtClean="0">
              <a:solidFill>
                <a:prstClr val="black"/>
              </a:solidFill>
              <a:latin typeface="Agency FB" panose="020B05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just">
              <a:buClrTx/>
              <a:buFont typeface="Wingdings" panose="05000000000000000000" pitchFamily="2" charset="2"/>
              <a:buChar char="v"/>
            </a:pPr>
            <a:r>
              <a:rPr lang="pt-BR" sz="2000" dirty="0" smtClean="0">
                <a:solidFill>
                  <a:prstClr val="black"/>
                </a:solidFill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Vm: É  a velocidade média de um corpo, que é calculada pela razão entre a variação de espaço e de tempo. Onde usamos:</a:t>
            </a:r>
            <a:endParaRPr lang="pt-BR" sz="2000" dirty="0">
              <a:solidFill>
                <a:prstClr val="black"/>
              </a:solidFill>
              <a:latin typeface="Agency FB" panose="020B05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988840"/>
            <a:ext cx="1008112" cy="658766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3428999"/>
            <a:ext cx="1304762" cy="44761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74" y="4365104"/>
            <a:ext cx="1238095" cy="49523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5661248"/>
            <a:ext cx="961905" cy="685714"/>
          </a:xfrm>
          <a:prstGeom prst="rect">
            <a:avLst/>
          </a:prstGeom>
        </p:spPr>
      </p:pic>
      <p:pic>
        <p:nvPicPr>
          <p:cNvPr id="11" name="~PP1940.WAV">
            <a:hlinkClick r:id="" action="ppaction://media"/>
          </p:cNvPr>
          <p:cNvPicPr>
            <a:picLocks noRot="1" noChangeAspect="1"/>
          </p:cNvPicPr>
          <p:nvPr>
            <a:wavAudioFile r:embed="rId1" name="~PP1940.WAV"/>
          </p:nvPr>
        </p:nvPicPr>
        <p:blipFill>
          <a:blip r:embed="rId7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6582543"/>
      </p:ext>
    </p:extLst>
  </p:cSld>
  <p:clrMapOvr>
    <a:masterClrMapping/>
  </p:clrMapOvr>
  <p:transition spd="slow" advTm="6370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172400" cy="1137360"/>
          </a:xfrm>
        </p:spPr>
        <p:txBody>
          <a:bodyPr/>
          <a:lstStyle/>
          <a:p>
            <a:pPr algn="ctr"/>
            <a:r>
              <a:rPr lang="pt-BR" dirty="0" smtClean="0"/>
              <a:t>	</a:t>
            </a:r>
            <a:r>
              <a:rPr lang="pt-BR" sz="6000" b="0" dirty="0" smtClean="0">
                <a:ln w="500"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questão</a:t>
            </a:r>
            <a:endParaRPr lang="pt-BR" sz="6000" b="0" dirty="0">
              <a:ln w="500">
                <a:solidFill>
                  <a:srgbClr val="7030A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96752"/>
            <a:ext cx="7992888" cy="5472608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pt-BR" sz="2000" dirty="0" smtClean="0">
                <a:latin typeface="Agency FB" pitchFamily="34" charset="0"/>
              </a:rPr>
              <a:t>      O excesso de peso pode prejudicar o desempenho de um atleta profissional em corridas de </a:t>
            </a:r>
            <a:r>
              <a:rPr lang="pt-BR" sz="2000" dirty="0" err="1" smtClean="0">
                <a:latin typeface="Agency FB" pitchFamily="34" charset="0"/>
              </a:rPr>
              <a:t>longadistância</a:t>
            </a:r>
            <a:r>
              <a:rPr lang="pt-BR" sz="2000" dirty="0" smtClean="0">
                <a:latin typeface="Agency FB" pitchFamily="34" charset="0"/>
              </a:rPr>
              <a:t> </a:t>
            </a:r>
            <a:r>
              <a:rPr lang="pt-BR" sz="2000" dirty="0" smtClean="0">
                <a:latin typeface="Agency FB" pitchFamily="34" charset="0"/>
              </a:rPr>
              <a:t>como a maratona (42,2km), a meia-maratona (21,1km) ou uma prova de 10km. Para saber uma aproximação do intervalo de tempo a mais perdido para completar uma corrida devido ao excesso de peso, muitos atletas utilizam os dados apresentados na tabela e no gráfico: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endParaRPr lang="pt-BR" sz="2000" dirty="0" smtClean="0">
              <a:latin typeface="Agency FB" pitchFamily="34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endParaRPr lang="pt-BR" sz="2000" dirty="0" smtClean="0">
              <a:latin typeface="Agency FB" pitchFamily="34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endParaRPr lang="pt-BR" sz="2000" dirty="0" smtClean="0">
              <a:latin typeface="Agency FB" pitchFamily="34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endParaRPr lang="pt-BR" sz="2000" dirty="0" smtClean="0">
              <a:latin typeface="Agency FB" pitchFamily="34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endParaRPr lang="pt-BR" sz="2000" dirty="0" smtClean="0">
              <a:latin typeface="Agency FB" pitchFamily="34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endParaRPr lang="pt-BR" sz="2000" dirty="0" smtClean="0">
              <a:latin typeface="Agency FB" pitchFamily="34" charset="0"/>
            </a:endParaRPr>
          </a:p>
          <a:p>
            <a:pPr>
              <a:buNone/>
            </a:pPr>
            <a:r>
              <a:rPr lang="pt-BR" sz="2200" dirty="0" smtClean="0">
                <a:latin typeface="Agency FB" pitchFamily="34" charset="0"/>
              </a:rPr>
              <a:t>Usando essas informações, um atleta de ossatura grande, pesando 63kg e com altura igual a 1,59m, que tenha corrido uma meia-maratona, pode estimar que, em condições de peso ideal, teria melhorado seu tempo na prova em:</a:t>
            </a:r>
          </a:p>
          <a:p>
            <a:pPr>
              <a:buNone/>
            </a:pPr>
            <a:r>
              <a:rPr lang="pt-BR" sz="2200" dirty="0" smtClean="0">
                <a:latin typeface="Agency FB" pitchFamily="34" charset="0"/>
              </a:rPr>
              <a:t>A) 0,32 minuto.        D) 2,68 minutos.</a:t>
            </a:r>
          </a:p>
          <a:p>
            <a:pPr>
              <a:buNone/>
            </a:pPr>
            <a:r>
              <a:rPr lang="pt-BR" sz="2200" dirty="0" smtClean="0">
                <a:latin typeface="Agency FB" pitchFamily="34" charset="0"/>
              </a:rPr>
              <a:t>B) 0,67 minuto.         E) 3,35 minutos.</a:t>
            </a:r>
          </a:p>
          <a:p>
            <a:pPr>
              <a:buNone/>
            </a:pPr>
            <a:r>
              <a:rPr lang="pt-BR" sz="2200" dirty="0" smtClean="0">
                <a:latin typeface="Agency FB" pitchFamily="34" charset="0"/>
              </a:rPr>
              <a:t>C) 1,60 minuto</a:t>
            </a:r>
          </a:p>
          <a:p>
            <a:pPr>
              <a:buClr>
                <a:schemeClr val="tx1"/>
              </a:buClr>
              <a:buNone/>
            </a:pPr>
            <a:endParaRPr lang="pt-BR" sz="2000" dirty="0" smtClean="0">
              <a:latin typeface="Agency FB" pitchFamily="34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endParaRPr lang="pt-BR" sz="2000" dirty="0" smtClean="0">
              <a:latin typeface="Agency FB" pitchFamily="34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endParaRPr lang="pt-BR" sz="2000" dirty="0" smtClean="0">
              <a:latin typeface="Agency FB" pitchFamily="34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endParaRPr lang="pt-BR" sz="2000" dirty="0" smtClean="0">
              <a:latin typeface="Agency FB" pitchFamily="34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endParaRPr lang="pt-BR" sz="2000" dirty="0" smtClean="0">
              <a:latin typeface="Agency FB" pitchFamily="34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endParaRPr lang="pt-BR" sz="2000" dirty="0" smtClean="0">
              <a:latin typeface="Agency FB" pitchFamily="34" charset="0"/>
            </a:endParaRPr>
          </a:p>
          <a:p>
            <a:pPr>
              <a:buClr>
                <a:schemeClr val="tx1"/>
              </a:buClr>
              <a:buNone/>
            </a:pPr>
            <a:endParaRPr lang="pt-BR" sz="2000" dirty="0" smtClean="0">
              <a:latin typeface="Agency FB" pitchFamily="34" charset="0"/>
            </a:endParaRPr>
          </a:p>
          <a:p>
            <a:pPr>
              <a:buClr>
                <a:schemeClr val="tx1"/>
              </a:buClr>
              <a:buNone/>
            </a:pPr>
            <a:endParaRPr lang="pt-BR" sz="2000" dirty="0" smtClean="0">
              <a:latin typeface="Agency FB" pitchFamily="34" charset="0"/>
            </a:endParaRPr>
          </a:p>
          <a:p>
            <a:pPr>
              <a:buNone/>
            </a:pPr>
            <a:endParaRPr lang="pt-BR" sz="2000" dirty="0">
              <a:latin typeface="Agency FB" pitchFamily="34" charset="0"/>
            </a:endParaRPr>
          </a:p>
        </p:txBody>
      </p:sp>
      <p:pic>
        <p:nvPicPr>
          <p:cNvPr id="5" name="Imagem 4" descr="0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348880"/>
            <a:ext cx="2520280" cy="1664336"/>
          </a:xfrm>
          <a:prstGeom prst="rect">
            <a:avLst/>
          </a:prstGeom>
        </p:spPr>
      </p:pic>
      <p:pic>
        <p:nvPicPr>
          <p:cNvPr id="8" name="Imagem 7" descr="Imagem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2348880"/>
            <a:ext cx="2353633" cy="1728192"/>
          </a:xfrm>
          <a:prstGeom prst="rect">
            <a:avLst/>
          </a:prstGeom>
        </p:spPr>
      </p:pic>
      <p:pic>
        <p:nvPicPr>
          <p:cNvPr id="7" name="~PP1730.WAV">
            <a:hlinkClick r:id="" action="ppaction://media"/>
          </p:cNvPr>
          <p:cNvPicPr>
            <a:picLocks noRot="1" noChangeAspect="1"/>
          </p:cNvPicPr>
          <p:nvPr>
            <a:wavAudioFile r:embed="rId1" name="~PP1730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9686002"/>
      </p:ext>
    </p:extLst>
  </p:cSld>
  <p:clrMapOvr>
    <a:masterClrMapping/>
  </p:clrMapOvr>
  <p:transition advTm="6109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172400" cy="1143000"/>
          </a:xfrm>
        </p:spPr>
        <p:txBody>
          <a:bodyPr>
            <a:normAutofit/>
          </a:bodyPr>
          <a:lstStyle/>
          <a:p>
            <a:pPr algn="ctr"/>
            <a:r>
              <a:rPr lang="pt-BR" sz="6000" b="0" dirty="0" smtClean="0">
                <a:ln w="500"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Solução</a:t>
            </a:r>
            <a:endParaRPr lang="pt-BR" sz="6000" b="0" dirty="0">
              <a:ln w="500">
                <a:solidFill>
                  <a:srgbClr val="7030A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196752"/>
            <a:ext cx="8064896" cy="540060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pt-BR" sz="2000" dirty="0" smtClean="0">
                <a:latin typeface="Agency FB" pitchFamily="34" charset="0"/>
              </a:rPr>
              <a:t>De acordo com a tabela, o atleta em questão deveria “pesar” (sic.) 58kg, isto é, está 5kg acima do “peso ideal” (sic.). Consultando-se o gráfico, para a meia-maratona, cada 1kg acima do ideal corresponde a uma perda de 0,67 minutos. Assim:</a:t>
            </a:r>
          </a:p>
          <a:p>
            <a:pPr>
              <a:buNone/>
            </a:pPr>
            <a:r>
              <a:rPr lang="pt-BR" sz="2000" dirty="0" smtClean="0">
                <a:latin typeface="Agency FB" pitchFamily="34" charset="0"/>
              </a:rPr>
              <a:t>          1kg ————— 0,67</a:t>
            </a:r>
            <a:r>
              <a:rPr lang="pt-BR" sz="2000" dirty="0" err="1" smtClean="0">
                <a:latin typeface="Agency FB" pitchFamily="34" charset="0"/>
              </a:rPr>
              <a:t>min</a:t>
            </a:r>
            <a:endParaRPr lang="pt-BR" sz="2000" dirty="0" smtClean="0">
              <a:latin typeface="Agency FB" pitchFamily="34" charset="0"/>
            </a:endParaRPr>
          </a:p>
          <a:p>
            <a:pPr>
              <a:buNone/>
            </a:pPr>
            <a:r>
              <a:rPr lang="pt-BR" sz="2000" dirty="0" smtClean="0">
                <a:latin typeface="Agency FB" pitchFamily="34" charset="0"/>
              </a:rPr>
              <a:t>          5kg ————— </a:t>
            </a:r>
            <a:r>
              <a:rPr lang="pt-BR" sz="2000" dirty="0" err="1" smtClean="0">
                <a:latin typeface="Agency FB" pitchFamily="34" charset="0"/>
              </a:rPr>
              <a:t>xmin</a:t>
            </a:r>
            <a:endParaRPr lang="pt-BR" sz="2000" dirty="0" smtClean="0">
              <a:latin typeface="Agency FB" pitchFamily="34" charset="0"/>
            </a:endParaRPr>
          </a:p>
          <a:p>
            <a:pPr>
              <a:buNone/>
            </a:pPr>
            <a:endParaRPr lang="pt-BR" sz="2000" dirty="0" smtClean="0">
              <a:latin typeface="Agency FB" pitchFamily="34" charset="0"/>
            </a:endParaRPr>
          </a:p>
          <a:p>
            <a:pPr>
              <a:buNone/>
            </a:pPr>
            <a:r>
              <a:rPr lang="pt-BR" sz="2000" dirty="0" smtClean="0">
                <a:latin typeface="Agency FB" pitchFamily="34" charset="0"/>
              </a:rPr>
              <a:t>Portanto:</a:t>
            </a:r>
          </a:p>
          <a:p>
            <a:pPr>
              <a:buNone/>
            </a:pPr>
            <a:r>
              <a:rPr lang="pt-BR" sz="2000" dirty="0" smtClean="0">
                <a:latin typeface="Agency FB" pitchFamily="34" charset="0"/>
              </a:rPr>
              <a:t>x = 3,35 minutos. A resposta é a letra </a:t>
            </a:r>
            <a:r>
              <a:rPr lang="pt-BR" sz="2000" b="1" dirty="0" smtClean="0">
                <a:latin typeface="Agency FB" pitchFamily="34" charset="0"/>
              </a:rPr>
              <a:t>E.</a:t>
            </a:r>
            <a:endParaRPr lang="pt-BR" sz="2000" b="1" dirty="0">
              <a:latin typeface="Agency FB" pitchFamily="34" charset="0"/>
            </a:endParaRPr>
          </a:p>
        </p:txBody>
      </p:sp>
      <p:pic>
        <p:nvPicPr>
          <p:cNvPr id="4" name="~PP1493.WAV">
            <a:hlinkClick r:id="" action="ppaction://media"/>
          </p:cNvPr>
          <p:cNvPicPr>
            <a:picLocks noRot="1" noChangeAspect="1"/>
          </p:cNvPicPr>
          <p:nvPr>
            <a:wavAudioFile r:embed="rId1" name="~PP1493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7435858"/>
      </p:ext>
    </p:extLst>
  </p:cSld>
  <p:clrMapOvr>
    <a:masterClrMapping/>
  </p:clrMapOvr>
  <p:transition advTm="4476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234</TotalTime>
  <Words>352</Words>
  <Application>Microsoft Office PowerPoint</Application>
  <PresentationFormat>Apresentação na tela (4:3)</PresentationFormat>
  <Paragraphs>44</Paragraphs>
  <Slides>4</Slides>
  <Notes>0</Notes>
  <HiddenSlides>0</HiddenSlides>
  <MMClips>4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5" baseType="lpstr">
      <vt:lpstr>Opulento</vt:lpstr>
      <vt:lpstr>Estudando Para o ENEM  de Forma Invertida </vt:lpstr>
      <vt:lpstr>MAS O QUE É CINEMÁTICA?</vt:lpstr>
      <vt:lpstr> questão</vt:lpstr>
      <vt:lpstr>Solução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</dc:title>
  <dc:creator>Silvano</dc:creator>
  <cp:lastModifiedBy>Windows</cp:lastModifiedBy>
  <cp:revision>23</cp:revision>
  <dcterms:created xsi:type="dcterms:W3CDTF">2017-05-03T21:59:46Z</dcterms:created>
  <dcterms:modified xsi:type="dcterms:W3CDTF">2017-05-15T18:38:39Z</dcterms:modified>
</cp:coreProperties>
</file>