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434" autoAdjust="0"/>
  </p:normalViewPr>
  <p:slideViewPr>
    <p:cSldViewPr snapToGrid="0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1EB8479-46B3-4939-BD65-4EF65E6566EF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62C2918-4961-41C4-9B53-B383544075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249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8479-46B3-4939-BD65-4EF65E6566EF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2918-4961-41C4-9B53-B383544075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5107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8479-46B3-4939-BD65-4EF65E6566EF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2918-4961-41C4-9B53-B383544075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40360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8479-46B3-4939-BD65-4EF65E6566EF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2918-4961-41C4-9B53-B383544075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66139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8479-46B3-4939-BD65-4EF65E6566EF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2918-4961-41C4-9B53-B383544075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76650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8479-46B3-4939-BD65-4EF65E6566EF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2918-4961-41C4-9B53-B383544075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18224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8479-46B3-4939-BD65-4EF65E6566EF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2918-4961-41C4-9B53-B383544075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63205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1EB8479-46B3-4939-BD65-4EF65E6566EF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2918-4961-41C4-9B53-B383544075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67495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1EB8479-46B3-4939-BD65-4EF65E6566EF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2918-4961-41C4-9B53-B383544075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1682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8479-46B3-4939-BD65-4EF65E6566EF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2918-4961-41C4-9B53-B383544075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9493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8479-46B3-4939-BD65-4EF65E6566EF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2918-4961-41C4-9B53-B383544075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859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8479-46B3-4939-BD65-4EF65E6566EF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2918-4961-41C4-9B53-B383544075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7572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8479-46B3-4939-BD65-4EF65E6566EF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2918-4961-41C4-9B53-B383544075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5272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8479-46B3-4939-BD65-4EF65E6566EF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2918-4961-41C4-9B53-B383544075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5887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8479-46B3-4939-BD65-4EF65E6566EF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2918-4961-41C4-9B53-B383544075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4660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8479-46B3-4939-BD65-4EF65E6566EF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2918-4961-41C4-9B53-B383544075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24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8479-46B3-4939-BD65-4EF65E6566EF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2918-4961-41C4-9B53-B383544075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715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1EB8479-46B3-4939-BD65-4EF65E6566EF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62C2918-4961-41C4-9B53-B383544075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5545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9" r:id="rId1"/>
    <p:sldLayoutId id="2147484660" r:id="rId2"/>
    <p:sldLayoutId id="2147484661" r:id="rId3"/>
    <p:sldLayoutId id="2147484662" r:id="rId4"/>
    <p:sldLayoutId id="2147484663" r:id="rId5"/>
    <p:sldLayoutId id="2147484664" r:id="rId6"/>
    <p:sldLayoutId id="2147484665" r:id="rId7"/>
    <p:sldLayoutId id="2147484666" r:id="rId8"/>
    <p:sldLayoutId id="2147484667" r:id="rId9"/>
    <p:sldLayoutId id="2147484668" r:id="rId10"/>
    <p:sldLayoutId id="2147484669" r:id="rId11"/>
    <p:sldLayoutId id="2147484670" r:id="rId12"/>
    <p:sldLayoutId id="2147484671" r:id="rId13"/>
    <p:sldLayoutId id="2147484672" r:id="rId14"/>
    <p:sldLayoutId id="2147484673" r:id="rId15"/>
    <p:sldLayoutId id="2147484674" r:id="rId16"/>
    <p:sldLayoutId id="21474846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wma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2.wm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microsoft.com/office/2007/relationships/media" Target="../media/media3.wm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4.wm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5.wm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6.wm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7.wm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1082302"/>
            <a:ext cx="8825658" cy="1931354"/>
          </a:xfrm>
        </p:spPr>
        <p:txBody>
          <a:bodyPr/>
          <a:lstStyle/>
          <a:p>
            <a:r>
              <a:rPr lang="pt-BR" sz="6000" dirty="0" smtClean="0">
                <a:latin typeface="AR CARTER" panose="02000000000000000000" pitchFamily="2" charset="0"/>
              </a:rPr>
              <a:t>Estudando para o ENEM de forma invertida</a:t>
            </a:r>
            <a:endParaRPr lang="pt-BR" sz="6000" dirty="0">
              <a:latin typeface="AR CARTER" panose="020000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5" y="3013657"/>
            <a:ext cx="8825658" cy="2871988"/>
          </a:xfrm>
        </p:spPr>
        <p:txBody>
          <a:bodyPr>
            <a:normAutofit lnSpcReduction="10000"/>
          </a:bodyPr>
          <a:lstStyle/>
          <a:p>
            <a:r>
              <a:rPr lang="pt-BR" sz="2400" dirty="0" smtClean="0">
                <a:latin typeface="AR CENA" panose="02000000000000000000" pitchFamily="2" charset="0"/>
              </a:rPr>
              <a:t>E.E.E.F.M Coronel gomes de oliveira</a:t>
            </a:r>
          </a:p>
          <a:p>
            <a:r>
              <a:rPr lang="pt-BR" sz="2400" dirty="0">
                <a:latin typeface="AR CENA" panose="02000000000000000000" pitchFamily="2" charset="0"/>
              </a:rPr>
              <a:t>Cinemática: velocidade média</a:t>
            </a:r>
          </a:p>
          <a:p>
            <a:endParaRPr lang="pt-BR" sz="2400" dirty="0" smtClean="0">
              <a:latin typeface="AR CENA" panose="02000000000000000000" pitchFamily="2" charset="0"/>
            </a:endParaRPr>
          </a:p>
          <a:p>
            <a:r>
              <a:rPr lang="pt-BR" sz="2400" dirty="0" smtClean="0">
                <a:latin typeface="AR CENA" panose="02000000000000000000" pitchFamily="2" charset="0"/>
              </a:rPr>
              <a:t>Nome: glenda griffo;     turma: 1°v01</a:t>
            </a:r>
          </a:p>
          <a:p>
            <a:r>
              <a:rPr lang="pt-BR" sz="2400" dirty="0" smtClean="0">
                <a:latin typeface="AR CENA" panose="02000000000000000000" pitchFamily="2" charset="0"/>
              </a:rPr>
              <a:t>poliana rodrigues.         Professor: Lucas Xavier</a:t>
            </a:r>
          </a:p>
          <a:p>
            <a:r>
              <a:rPr lang="pt-BR" sz="2400" dirty="0" smtClean="0">
                <a:latin typeface="AR CENA" panose="02000000000000000000" pitchFamily="2" charset="0"/>
              </a:rPr>
              <a:t>Enem: 1998                      questões: 59 e 60</a:t>
            </a:r>
          </a:p>
          <a:p>
            <a:endParaRPr lang="pt-BR" dirty="0"/>
          </a:p>
        </p:txBody>
      </p:sp>
      <p:pic>
        <p:nvPicPr>
          <p:cNvPr id="10" name="Áudio 9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506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6320">
        <p:split orient="vert"/>
      </p:transition>
    </mc:Choice>
    <mc:Fallback>
      <p:transition spd="slow" advTm="2632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+mn-lt"/>
              </a:rPr>
              <a:t>CINEMÁTICA: Velocidade Média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2511379"/>
            <a:ext cx="11219543" cy="41361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AR CENA" panose="02000000000000000000" pitchFamily="2" charset="0"/>
              </a:rPr>
              <a:t>A </a:t>
            </a:r>
            <a:r>
              <a:rPr lang="pt-BR" sz="2400" b="1" dirty="0" smtClean="0">
                <a:latin typeface="AR CENA" panose="02000000000000000000" pitchFamily="2" charset="0"/>
              </a:rPr>
              <a:t>velocidade escalar média </a:t>
            </a:r>
            <a:r>
              <a:rPr lang="pt-BR" sz="2400" dirty="0" smtClean="0">
                <a:latin typeface="AR CENA" panose="02000000000000000000" pitchFamily="2" charset="0"/>
              </a:rPr>
              <a:t>é a relação entre o deslocamento escalar s e o correspondente intervalo de tempo t.</a:t>
            </a:r>
          </a:p>
          <a:p>
            <a:r>
              <a:rPr lang="pt-BR" sz="2400" dirty="0" smtClean="0">
                <a:latin typeface="AR CENA" panose="02000000000000000000" pitchFamily="2" charset="0"/>
              </a:rPr>
              <a:t>Indica o quão rápido um objeto se desloca em um determinado intervalo de tempo médio e é dada pela seguinte razão:</a:t>
            </a:r>
          </a:p>
          <a:p>
            <a:r>
              <a:rPr lang="pt-BR" sz="2400" dirty="0" smtClean="0">
                <a:latin typeface="AR CENA" panose="02000000000000000000" pitchFamily="2" charset="0"/>
              </a:rPr>
              <a:t>Onde: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85" b="55911"/>
          <a:stretch/>
        </p:blipFill>
        <p:spPr>
          <a:xfrm>
            <a:off x="3377120" y="4579461"/>
            <a:ext cx="2725211" cy="1313646"/>
          </a:xfrm>
          <a:prstGeom prst="rect">
            <a:avLst/>
          </a:prstGeom>
        </p:spPr>
      </p:pic>
      <p:pic>
        <p:nvPicPr>
          <p:cNvPr id="13" name="Áudio 1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4491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558">
        <p:split orient="vert"/>
      </p:transition>
    </mc:Choice>
    <mc:Fallback>
      <p:transition spd="slow" advTm="3055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2750" y="2336800"/>
            <a:ext cx="11213193" cy="4317515"/>
          </a:xfrm>
        </p:spPr>
        <p:txBody>
          <a:bodyPr/>
          <a:lstStyle/>
          <a:p>
            <a:r>
              <a:rPr lang="pt-BR" sz="2400" dirty="0" smtClean="0">
                <a:latin typeface="AR CENA" panose="02000000000000000000" pitchFamily="2" charset="0"/>
              </a:rPr>
              <a:t>Um carro se desloca de Florianópolis- SC a Curitiba- PR. Sabendo que a distância entre as duas cidades é de 300 km e que o percurso iniciou ás 7 horas e terminou ao meio dia, calcule a velocidade média do carro durante a viagem:</a:t>
            </a:r>
          </a:p>
          <a:p>
            <a:r>
              <a:rPr lang="pt-BR" sz="2400" b="1" dirty="0" smtClean="0"/>
              <a:t>^</a:t>
            </a:r>
            <a:r>
              <a:rPr lang="pt-BR" sz="2400" dirty="0" smtClean="0">
                <a:latin typeface="AR CENA" panose="02000000000000000000" pitchFamily="2" charset="0"/>
              </a:rPr>
              <a:t>S: 300Km – 0Km= 300Km</a:t>
            </a:r>
          </a:p>
          <a:p>
            <a:r>
              <a:rPr lang="pt-BR" sz="2400" b="1" dirty="0" smtClean="0"/>
              <a:t>^</a:t>
            </a:r>
            <a:r>
              <a:rPr lang="pt-BR" sz="2400" dirty="0" smtClean="0">
                <a:latin typeface="AR CENA" panose="02000000000000000000" pitchFamily="2" charset="0"/>
              </a:rPr>
              <a:t>T: 12h – 7h= 5h</a:t>
            </a:r>
          </a:p>
          <a:p>
            <a:r>
              <a:rPr lang="pt-BR" sz="2400" dirty="0" smtClean="0">
                <a:latin typeface="AR CENA" panose="02000000000000000000" pitchFamily="2" charset="0"/>
              </a:rPr>
              <a:t>No </a:t>
            </a:r>
            <a:r>
              <a:rPr lang="pt-BR" sz="2400" b="1" dirty="0" smtClean="0">
                <a:latin typeface="AR CENA" panose="02000000000000000000" pitchFamily="2" charset="0"/>
              </a:rPr>
              <a:t>SI </a:t>
            </a:r>
            <a:r>
              <a:rPr lang="pt-BR" sz="2400" dirty="0" smtClean="0">
                <a:latin typeface="AR CENA" panose="02000000000000000000" pitchFamily="2" charset="0"/>
              </a:rPr>
              <a:t>, a unidade de medida da velocidade média é m/s. Para fazermos as conversões  m/s para km/h e vice-versa:</a:t>
            </a:r>
          </a:p>
          <a:p>
            <a:endParaRPr lang="pt-BR" sz="2400" dirty="0" smtClean="0"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9427" y="3158176"/>
            <a:ext cx="1592687" cy="120468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2286" y="5019029"/>
            <a:ext cx="2641600" cy="1452375"/>
          </a:xfrm>
          <a:prstGeom prst="rect">
            <a:avLst/>
          </a:prstGeom>
        </p:spPr>
      </p:pic>
      <p:pic>
        <p:nvPicPr>
          <p:cNvPr id="14" name="Áudio 1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672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76335">
        <p:split orient="vert"/>
      </p:transition>
    </mc:Choice>
    <mc:Fallback>
      <p:transition spd="slow" advTm="7633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ENEM 1998 Questão: 59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646" y="2408627"/>
            <a:ext cx="11107711" cy="4202035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 CENA" panose="02000000000000000000" pitchFamily="2" charset="0"/>
              </a:rPr>
              <a:t>Em uma prova de 100m rasos, o desempenho típico de um corredor padrão é representado pelo gráfico a seguir:</a:t>
            </a:r>
          </a:p>
          <a:p>
            <a:r>
              <a:rPr lang="pt-BR" sz="2400" dirty="0" smtClean="0">
                <a:latin typeface="AR CENA" panose="02000000000000000000" pitchFamily="2" charset="0"/>
              </a:rPr>
              <a:t>                                                          Baseado no gráfico, em que intervalo de tempo a</a:t>
            </a:r>
          </a:p>
          <a:p>
            <a:r>
              <a:rPr lang="pt-BR" sz="2400" dirty="0">
                <a:latin typeface="AR CENA" panose="02000000000000000000" pitchFamily="2" charset="0"/>
              </a:rPr>
              <a:t> </a:t>
            </a:r>
            <a:r>
              <a:rPr lang="pt-BR" sz="2400" dirty="0" smtClean="0">
                <a:latin typeface="AR CENA" panose="02000000000000000000" pitchFamily="2" charset="0"/>
              </a:rPr>
              <a:t>                                                        </a:t>
            </a:r>
            <a:r>
              <a:rPr lang="pt-BR" sz="2400" b="1" dirty="0" smtClean="0">
                <a:latin typeface="AR CENA" panose="02000000000000000000" pitchFamily="2" charset="0"/>
              </a:rPr>
              <a:t>velocidade </a:t>
            </a:r>
            <a:r>
              <a:rPr lang="pt-BR" sz="2400" dirty="0" smtClean="0">
                <a:latin typeface="AR CENA" panose="02000000000000000000" pitchFamily="2" charset="0"/>
              </a:rPr>
              <a:t>do</a:t>
            </a:r>
            <a:r>
              <a:rPr lang="pt-BR" sz="2400" b="1" dirty="0" smtClean="0">
                <a:latin typeface="AR CENA" panose="02000000000000000000" pitchFamily="2" charset="0"/>
              </a:rPr>
              <a:t> </a:t>
            </a:r>
            <a:r>
              <a:rPr lang="pt-BR" sz="2400" dirty="0" smtClean="0">
                <a:latin typeface="AR CENA" panose="02000000000000000000" pitchFamily="2" charset="0"/>
              </a:rPr>
              <a:t>corredor é aproximadamente constante?</a:t>
            </a:r>
            <a:endParaRPr lang="pt-BR" sz="2400" b="1" dirty="0">
              <a:latin typeface="AR CENA" panose="02000000000000000000" pitchFamily="2" charset="0"/>
            </a:endParaRPr>
          </a:p>
          <a:p>
            <a:r>
              <a:rPr lang="pt-BR" sz="2400" b="1" dirty="0" smtClean="0">
                <a:latin typeface="AR CENA" panose="02000000000000000000" pitchFamily="2" charset="0"/>
              </a:rPr>
              <a:t>                                                          A)</a:t>
            </a:r>
            <a:r>
              <a:rPr lang="pt-BR" sz="2400" dirty="0" smtClean="0">
                <a:latin typeface="AR CENA" panose="02000000000000000000" pitchFamily="2" charset="0"/>
              </a:rPr>
              <a:t>Entre 0 e 1 segundo.   </a:t>
            </a:r>
            <a:r>
              <a:rPr lang="pt-BR" sz="2400" b="1" dirty="0" smtClean="0">
                <a:latin typeface="AR CENA" panose="02000000000000000000" pitchFamily="2" charset="0"/>
              </a:rPr>
              <a:t>B)</a:t>
            </a:r>
            <a:r>
              <a:rPr lang="pt-BR" sz="2400" dirty="0" smtClean="0">
                <a:latin typeface="AR CENA" panose="02000000000000000000" pitchFamily="2" charset="0"/>
              </a:rPr>
              <a:t>Entre 1 e 5 segundos.</a:t>
            </a:r>
          </a:p>
          <a:p>
            <a:r>
              <a:rPr lang="pt-BR" sz="2400" dirty="0">
                <a:latin typeface="AR CENA" panose="02000000000000000000" pitchFamily="2" charset="0"/>
              </a:rPr>
              <a:t> </a:t>
            </a:r>
            <a:r>
              <a:rPr lang="pt-BR" sz="2400" dirty="0" smtClean="0">
                <a:latin typeface="AR CENA" panose="02000000000000000000" pitchFamily="2" charset="0"/>
              </a:rPr>
              <a:t>                                                         </a:t>
            </a:r>
            <a:r>
              <a:rPr lang="pt-BR" sz="2400" b="1" dirty="0" smtClean="0">
                <a:latin typeface="AR CENA" panose="02000000000000000000" pitchFamily="2" charset="0"/>
              </a:rPr>
              <a:t>C)</a:t>
            </a:r>
            <a:r>
              <a:rPr lang="pt-BR" sz="2400" dirty="0" smtClean="0">
                <a:latin typeface="AR CENA" panose="02000000000000000000" pitchFamily="2" charset="0"/>
              </a:rPr>
              <a:t>Entre 5 e 8 segundos. </a:t>
            </a:r>
            <a:r>
              <a:rPr lang="pt-BR" sz="2400" b="1" dirty="0" smtClean="0">
                <a:latin typeface="AR CENA" panose="02000000000000000000" pitchFamily="2" charset="0"/>
              </a:rPr>
              <a:t>D)</a:t>
            </a:r>
            <a:r>
              <a:rPr lang="pt-BR" sz="2400" dirty="0" smtClean="0">
                <a:latin typeface="AR CENA" panose="02000000000000000000" pitchFamily="2" charset="0"/>
              </a:rPr>
              <a:t>Entre 8 e 11 segundos.</a:t>
            </a:r>
          </a:p>
          <a:p>
            <a:r>
              <a:rPr lang="pt-BR" sz="2400" dirty="0">
                <a:latin typeface="AR CENA" panose="02000000000000000000" pitchFamily="2" charset="0"/>
              </a:rPr>
              <a:t> </a:t>
            </a:r>
            <a:r>
              <a:rPr lang="pt-BR" sz="2400" dirty="0" smtClean="0">
                <a:latin typeface="AR CENA" panose="02000000000000000000" pitchFamily="2" charset="0"/>
              </a:rPr>
              <a:t>                                                         </a:t>
            </a:r>
            <a:r>
              <a:rPr lang="pt-BR" sz="2400" b="1" dirty="0" smtClean="0">
                <a:latin typeface="AR CENA" panose="02000000000000000000" pitchFamily="2" charset="0"/>
              </a:rPr>
              <a:t>E)</a:t>
            </a:r>
            <a:r>
              <a:rPr lang="pt-BR" sz="2400" dirty="0" smtClean="0">
                <a:latin typeface="AR CENA" panose="02000000000000000000" pitchFamily="2" charset="0"/>
              </a:rPr>
              <a:t>Entre 12 e 15 segundos.</a:t>
            </a:r>
            <a:endParaRPr lang="pt-BR" sz="2400" dirty="0">
              <a:latin typeface="AR CENA" panose="02000000000000000000" pitchFamily="2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52351" t="30197" r="3905" b="31075"/>
          <a:stretch/>
        </p:blipFill>
        <p:spPr>
          <a:xfrm>
            <a:off x="539646" y="3290444"/>
            <a:ext cx="4375254" cy="2438400"/>
          </a:xfrm>
          <a:prstGeom prst="rect">
            <a:avLst/>
          </a:prstGeom>
        </p:spPr>
      </p:pic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45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3793">
        <p:split orient="vert"/>
      </p:transition>
    </mc:Choice>
    <mc:Fallback>
      <p:transition spd="slow" advTm="4379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RESPOSTA DO ENEM 1998 Questão:59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9588" y="2603499"/>
            <a:ext cx="10133350" cy="3857261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 CENA" panose="02000000000000000000" pitchFamily="2" charset="0"/>
              </a:rPr>
              <a:t>A resposta é a letra C.</a:t>
            </a:r>
          </a:p>
          <a:p>
            <a:r>
              <a:rPr lang="pt-BR" sz="2400" dirty="0" smtClean="0">
                <a:latin typeface="AR CENA" panose="02000000000000000000" pitchFamily="2" charset="0"/>
              </a:rPr>
              <a:t>Por simples leitura do gráfico, observamos que a velocidade escalar é constante entre os instantes t¹= 5s e t²= 8s.</a:t>
            </a:r>
            <a:endParaRPr lang="pt-BR" sz="2400" dirty="0">
              <a:latin typeface="AR CENA" panose="02000000000000000000" pitchFamily="2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95" t="30864" r="4580" b="33068"/>
          <a:stretch/>
        </p:blipFill>
        <p:spPr>
          <a:xfrm>
            <a:off x="4317166" y="3732550"/>
            <a:ext cx="4257207" cy="2053653"/>
          </a:xfrm>
          <a:prstGeom prst="rect">
            <a:avLst/>
          </a:prstGeom>
        </p:spPr>
      </p:pic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445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4194">
        <p:split orient="vert"/>
      </p:transition>
    </mc:Choice>
    <mc:Fallback>
      <p:transition spd="slow" advTm="3419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ENEM 1998 Questão: 60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488" y="2421228"/>
            <a:ext cx="11333408" cy="4069724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 CENA" panose="02000000000000000000" pitchFamily="2" charset="0"/>
              </a:rPr>
              <a:t>Em que intervalo de tempo o corredor apresenta </a:t>
            </a:r>
            <a:r>
              <a:rPr lang="pt-BR" sz="2400" b="1" dirty="0" smtClean="0">
                <a:latin typeface="AR CENA" panose="02000000000000000000" pitchFamily="2" charset="0"/>
              </a:rPr>
              <a:t>aceleração</a:t>
            </a:r>
            <a:r>
              <a:rPr lang="pt-BR" sz="2400" dirty="0" smtClean="0">
                <a:latin typeface="AR CENA" panose="02000000000000000000" pitchFamily="2" charset="0"/>
              </a:rPr>
              <a:t> máxima?</a:t>
            </a:r>
          </a:p>
          <a:p>
            <a:endParaRPr lang="pt-BR" sz="2400" b="1" dirty="0">
              <a:latin typeface="AR CENA" panose="02000000000000000000" pitchFamily="2" charset="0"/>
            </a:endParaRPr>
          </a:p>
          <a:p>
            <a:r>
              <a:rPr lang="pt-BR" sz="2400" b="1" dirty="0" smtClean="0">
                <a:latin typeface="AR CENA" panose="02000000000000000000" pitchFamily="2" charset="0"/>
              </a:rPr>
              <a:t>A)</a:t>
            </a:r>
            <a:r>
              <a:rPr lang="pt-BR" sz="2400" dirty="0" smtClean="0">
                <a:latin typeface="AR CENA" panose="02000000000000000000" pitchFamily="2" charset="0"/>
              </a:rPr>
              <a:t>Entre 0 e 1 segundo.             </a:t>
            </a:r>
          </a:p>
          <a:p>
            <a:r>
              <a:rPr lang="pt-BR" sz="2400" b="1" dirty="0" smtClean="0">
                <a:latin typeface="AR CENA" panose="02000000000000000000" pitchFamily="2" charset="0"/>
              </a:rPr>
              <a:t>B)</a:t>
            </a:r>
            <a:r>
              <a:rPr lang="pt-BR" sz="2400" dirty="0" smtClean="0">
                <a:latin typeface="AR CENA" panose="02000000000000000000" pitchFamily="2" charset="0"/>
              </a:rPr>
              <a:t>Entre 1 e 5 segundos.</a:t>
            </a:r>
          </a:p>
          <a:p>
            <a:r>
              <a:rPr lang="pt-BR" sz="2400" b="1" dirty="0" smtClean="0">
                <a:latin typeface="AR CENA" panose="02000000000000000000" pitchFamily="2" charset="0"/>
              </a:rPr>
              <a:t>C)</a:t>
            </a:r>
            <a:r>
              <a:rPr lang="pt-BR" sz="2400" dirty="0" smtClean="0">
                <a:latin typeface="AR CENA" panose="02000000000000000000" pitchFamily="2" charset="0"/>
              </a:rPr>
              <a:t>Entre 5 e 8 segundos.</a:t>
            </a:r>
          </a:p>
          <a:p>
            <a:r>
              <a:rPr lang="pt-BR" sz="2400" b="1" dirty="0" smtClean="0">
                <a:latin typeface="AR CENA" panose="02000000000000000000" pitchFamily="2" charset="0"/>
              </a:rPr>
              <a:t>D)</a:t>
            </a:r>
            <a:r>
              <a:rPr lang="pt-BR" sz="2400" dirty="0" smtClean="0">
                <a:latin typeface="AR CENA" panose="02000000000000000000" pitchFamily="2" charset="0"/>
              </a:rPr>
              <a:t>Entre 8 e 11 segundos.</a:t>
            </a:r>
          </a:p>
          <a:p>
            <a:r>
              <a:rPr lang="pt-BR" sz="2400" b="1" dirty="0" smtClean="0">
                <a:latin typeface="AR CENA" panose="02000000000000000000" pitchFamily="2" charset="0"/>
              </a:rPr>
              <a:t>E)</a:t>
            </a:r>
            <a:r>
              <a:rPr lang="pt-BR" sz="2400" dirty="0" smtClean="0">
                <a:latin typeface="AR CENA" panose="02000000000000000000" pitchFamily="2" charset="0"/>
              </a:rPr>
              <a:t>Entre 9 e 15 segundos.</a:t>
            </a:r>
            <a:endParaRPr lang="pt-BR" sz="2400" b="1" dirty="0" smtClean="0">
              <a:latin typeface="AR CENA" panose="02000000000000000000" pitchFamily="2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51324" t="50132" r="12637" b="18178"/>
          <a:stretch/>
        </p:blipFill>
        <p:spPr>
          <a:xfrm>
            <a:off x="5808371" y="3400023"/>
            <a:ext cx="4700789" cy="2318197"/>
          </a:xfrm>
          <a:prstGeom prst="rect">
            <a:avLst/>
          </a:prstGeom>
        </p:spPr>
      </p:pic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6850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2986">
        <p:split orient="vert"/>
      </p:transition>
    </mc:Choice>
    <mc:Fallback>
      <p:transition spd="slow" advTm="3298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RESPOSTA DO ENEM 1998 Questão:60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7730" y="2318197"/>
            <a:ext cx="11475076" cy="4327302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 CENA" panose="02000000000000000000" pitchFamily="2" charset="0"/>
              </a:rPr>
              <a:t> A resposta é a letra A.</a:t>
            </a:r>
          </a:p>
          <a:p>
            <a:r>
              <a:rPr lang="pt-BR" sz="2400" dirty="0" smtClean="0">
                <a:latin typeface="AR CENA" panose="02000000000000000000" pitchFamily="2" charset="0"/>
              </a:rPr>
              <a:t>A aceleração escalar tem módulo tanto maior quanto mais próximo estiver o gráfico V= f(t) da perpendicular ao eixo dos tempos.</a:t>
            </a:r>
          </a:p>
          <a:p>
            <a:r>
              <a:rPr lang="pt-BR" sz="2400" dirty="0" smtClean="0">
                <a:latin typeface="AR CENA" panose="02000000000000000000" pitchFamily="2" charset="0"/>
              </a:rPr>
              <a:t>Portanto o valor máximo do módulo da aceleração escalar ocorre no início da corrida entre os instantes t¹= 0 e t²= 1s.</a:t>
            </a:r>
          </a:p>
          <a:p>
            <a:endParaRPr lang="pt-BR" sz="2400" dirty="0">
              <a:latin typeface="AR CENA" panose="02000000000000000000" pitchFamily="2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51353" t="50308" r="12716" b="18178"/>
          <a:stretch/>
        </p:blipFill>
        <p:spPr>
          <a:xfrm>
            <a:off x="5241336" y="4340181"/>
            <a:ext cx="4675031" cy="2305318"/>
          </a:xfrm>
          <a:prstGeom prst="rect">
            <a:avLst/>
          </a:prstGeom>
        </p:spPr>
      </p:pic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3658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1917">
        <p:split orient="vert"/>
      </p:transition>
    </mc:Choice>
    <mc:Fallback>
      <p:transition spd="slow" advTm="4191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Personalizada 6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00B0F0"/>
      </a:accent1>
      <a:accent2>
        <a:srgbClr val="B31166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Íon - Sala da Diretoria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338</TotalTime>
  <Words>396</Words>
  <Application>Microsoft Office PowerPoint</Application>
  <PresentationFormat>Personalizar</PresentationFormat>
  <Paragraphs>39</Paragraphs>
  <Slides>7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Íon - Sala da Diretoria</vt:lpstr>
      <vt:lpstr>Estudando para o ENEM de forma invertida</vt:lpstr>
      <vt:lpstr>CINEMÁTICA: Velocidade Média</vt:lpstr>
      <vt:lpstr>EXEMPLO</vt:lpstr>
      <vt:lpstr>ENEM 1998 Questão: 59</vt:lpstr>
      <vt:lpstr>RESPOSTA DO ENEM 1998 Questão:59</vt:lpstr>
      <vt:lpstr>ENEM 1998 Questão: 60</vt:lpstr>
      <vt:lpstr>RESPOSTA DO ENEM 1998 Questão:60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Hilton Mendes Barbosa</dc:creator>
  <cp:lastModifiedBy>Windows</cp:lastModifiedBy>
  <cp:revision>34</cp:revision>
  <dcterms:created xsi:type="dcterms:W3CDTF">2017-05-07T17:43:30Z</dcterms:created>
  <dcterms:modified xsi:type="dcterms:W3CDTF">2017-05-09T17:12:50Z</dcterms:modified>
</cp:coreProperties>
</file>