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95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76" d="100"/>
          <a:sy n="76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5A25-3676-442A-BADA-FC8AA6E8C92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991B-6886-4F79-A705-C0477508D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156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07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2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73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847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96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454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94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5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710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28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203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49F7-6F61-4877-89CA-1940380D5EAE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25B0-76FE-4EA8-A202-C0B6136C04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933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ilherme\Desktop\ca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5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 para a esquerda 7"/>
          <p:cNvSpPr/>
          <p:nvPr/>
        </p:nvSpPr>
        <p:spPr>
          <a:xfrm>
            <a:off x="539552" y="3284984"/>
            <a:ext cx="4392488" cy="1008112"/>
          </a:xfrm>
          <a:prstGeom prst="lef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Quarto tempo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 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escape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</a:t>
            </a:r>
            <a:r>
              <a:rPr lang="pt-BR" sz="3200" dirty="0" smtClean="0"/>
              <a:t>  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10242" name="Picture 2" descr="http://www.melhoratalho.com.br/view/img/fotos_comentarios/30052012095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762500" cy="317182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651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1" y="4798889"/>
            <a:ext cx="4313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A válvula de admissão está fechada. Depois dessa </a:t>
            </a:r>
            <a:r>
              <a:rPr lang="pt-BR" dirty="0" smtClean="0">
                <a:solidFill>
                  <a:schemeClr val="bg1"/>
                </a:solidFill>
              </a:rPr>
              <a:t>vamos dizer - limpeza -  o </a:t>
            </a:r>
            <a:r>
              <a:rPr lang="pt-BR" dirty="0">
                <a:solidFill>
                  <a:schemeClr val="bg1"/>
                </a:solidFill>
              </a:rPr>
              <a:t>cilindro pode então ser novamente preenchido com mistura nova, recomeçando o </a:t>
            </a:r>
            <a:r>
              <a:rPr lang="pt-BR" dirty="0" smtClean="0">
                <a:solidFill>
                  <a:schemeClr val="bg1"/>
                </a:solidFill>
              </a:rPr>
              <a:t>ciclo.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7556" y="155679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Quando o pistão passa pelo ponto morto inferior, a válvula de escape abre e o </a:t>
            </a:r>
            <a:r>
              <a:rPr lang="pt-BR" dirty="0" smtClean="0">
                <a:solidFill>
                  <a:schemeClr val="bg1"/>
                </a:solidFill>
              </a:rPr>
              <a:t>  pistão </a:t>
            </a:r>
            <a:r>
              <a:rPr lang="pt-BR" dirty="0">
                <a:solidFill>
                  <a:schemeClr val="bg1"/>
                </a:solidFill>
              </a:rPr>
              <a:t>sobe, empurrando os gases queimados para fora do ciclo.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66475" y="3604374"/>
            <a:ext cx="371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Emissão do ilustre CO2 na atmosfera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10" name="Explosão 2 9"/>
          <p:cNvSpPr/>
          <p:nvPr/>
        </p:nvSpPr>
        <p:spPr>
          <a:xfrm>
            <a:off x="-32431" y="2427275"/>
            <a:ext cx="1721914" cy="1571402"/>
          </a:xfrm>
          <a:prstGeom prst="irregularSeal2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19980961">
            <a:off x="-5135" y="2733321"/>
            <a:ext cx="1570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   </a:t>
            </a:r>
            <a:r>
              <a:rPr lang="pt-BR" dirty="0" smtClean="0">
                <a:latin typeface="Segoe UI Light" pitchFamily="34" charset="0"/>
              </a:rPr>
              <a:t>Coisa de</a:t>
            </a:r>
          </a:p>
          <a:p>
            <a:r>
              <a:rPr lang="pt-BR" dirty="0" smtClean="0">
                <a:latin typeface="Segoe UI Light" pitchFamily="34" charset="0"/>
              </a:rPr>
              <a:t>  doido isso</a:t>
            </a:r>
          </a:p>
          <a:p>
            <a:r>
              <a:rPr lang="pt-BR" dirty="0" smtClean="0">
                <a:latin typeface="Segoe UI Light" pitchFamily="34" charset="0"/>
              </a:rPr>
              <a:t>          Ai  </a:t>
            </a:r>
            <a:endParaRPr lang="pt-BR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0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37"/>
            <a:ext cx="9157526" cy="6920355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843808" y="2919490"/>
            <a:ext cx="2292426" cy="482126"/>
          </a:xfrm>
          <a:prstGeom prst="roundRect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300192" y="3288498"/>
            <a:ext cx="1728192" cy="359231"/>
          </a:xfrm>
          <a:prstGeom prst="roundRect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206735" y="5374591"/>
            <a:ext cx="2292426" cy="482126"/>
          </a:xfrm>
          <a:prstGeom prst="roundRect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 rot="20996810">
            <a:off x="3364874" y="6193722"/>
            <a:ext cx="1656185" cy="350794"/>
          </a:xfrm>
          <a:prstGeom prst="roundRect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Exemplos de motores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11266" name="Picture 2" descr="http://4.bp.blogspot.com/_Wg0Fp_-c_JE/S_rRIWCatOI/AAAAAAAAACc/fCaRL7fM6Qc/s320/motor_in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18" y="1556791"/>
            <a:ext cx="3039477" cy="2725399"/>
          </a:xfrm>
          <a:prstGeom prst="rect">
            <a:avLst/>
          </a:prstGeom>
          <a:noFill/>
          <a:scene3d>
            <a:camera prst="isometricRightUp">
              <a:rot lat="2100000" lon="19800000" rev="0"/>
            </a:camera>
            <a:lightRig rig="threePt" dir="t"/>
          </a:scene3d>
          <a:sp3d>
            <a:bevelT w="1143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61513" y="297588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Motor em V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7" name="AutoShape 4" descr="data:image/jpeg;base64,/9j/4AAQSkZJRgABAQAAAQABAAD/2wCEAAkGBxQQDxQUEBQUFRQVFBQXFRQXFhUUFxYXFRUWFxgVFBQYHCghGh0lHBYUITEhJikrLi4uGB8zODQsNyguLisBCgoKDg0OGhAQGiwkHyQsLCwvLC8sLCwvLCwsLCwsLCwsLCw0LCwsLCwsLCwsLCwsLCwsLCwsLCwsLCwsLCwsLP/AABEIANEA8QMBIgACEQEDEQH/xAAcAAEAAgMBAQEAAAAAAAAAAAAABQYBAwQHAgj/xABBEAACAQMCBAQDBgMGAwkAAAABAgMABBESIQUGMUETIlFhB3GBFCMyQpGhUrHBM2KC0eHwFnKSFSQ0Q0RTk8Lx/8QAGAEBAQEBAQAAAAAAAAAAAAAAAAECAwT/xAAkEQEBAAICAwABBAMAAAAAAAAAAQIREiEDMUETBEJRkSIjMv/aAAwDAQACEQMRAD8A8QpSlEKUpQKUpQKUpQKUpQKUrNWBSlKoVJWXBy+kyusKMMqzBmJGcZ0qCcbHeo0CvR+D8OcG3xEDIqKG1eHJqOMY0HI0quBjHrTWV/5WKNxbhpt3A1pIrZKSITpYDrswDKRncED9N64atPPdm8cxPheGjEEhUCorYxgBRpGc9sfKqtTVnVClKxRGaUrFApSlQKUpUClKUClKUClKzQYpSlApSlApSlApSlApSlWBWaxSqFKUoLdyHBCy3DTHBVBgZxq9BnHTPX5VP2nGY4pI0KeGwYkSrjY6WYZznO4/eq/yZwo3MNxGMa20aNXQYIY/qNq1W/B7ia4NuimSYMwGNtRVT0J27GvTjbjjOkelW/HojHCnEIxpmjeWJ1Gtm3yMsAd8sN8d68v5v4OIHWRNkm1sF9MMR/TOK9L4FyxeXksM90IDHFEIVieVQZEOGLh01Y3yu/TT0r6+JvK1xPbK8ht0FvGTGiSF8gMq6NwOznf2A70zsylI8QpWaV51YpSlQKUr6Ce4/wB/Sg+aVkj/AH/sVishSlKBSlKBSlKBSlKBSsUoM0rFZoFKxWaBSlZrcgxSs1ilClSHAOHC6uFiaTww2fORkDAzuM9K4ZE0kg9iRt0222rO5vSvRuQ4tH2lz5nSNNLBjgHGNWQR0zVivb+zjRZDokYFQwAh14PXfOevp61ROGR6bcsNyUU7ZBG3t7Bj9fauyK2hSKJnkneSVSwSLACDOFDs3U7Zx2yK9WOdmOket2V9w510h4TqwXz4XmYgDLaWGr5n0rCcIeKZ5oUAh8uiSOHxm0hwWCxqSfxIuMA5rzq75RlRQxmALAFInJV3BXJ8NsaHP93Oazy9Jd8QR4jcyl4nWJE1EEqUkfBYnt4ZwD605XWh5xxV9VxMdRfMsh1ldBbLnzFPyk9cdq5a7OLWLwSssgbfLKzAjxFLECQZ6g4O++4NcdeehSlZqDJPpXzSmaBilKVApSlQKUpQKUpVGKUpUClKUGc1ilKBWaAZq1cocBSedNZdt99IwoP/ADEdqlsndWTarKMnA3PtWWGNj1HUV6fxnkaS3uJHhJkUgnUgxImMEo6jByc5LLkbjYVCzW6TAG4UPLk6ny2phtjWc7kY6118es5uUuOvao2VjJO2mGNpG9FBJ9e3yNc1el8A5Y+0qRFIsTISyZJCgbb5XfVkfiqo83cHa2n3YNrJJx2f8w989c+9aywsm0RfDSRMpBwQSQfkCa52bJydydz9a38OfTMhPTUAfkdj/OtU6aWYejEfocVx+r8WfgRKRyecOhjwxXOAzoBpOoDzAEDbb0q88uxwyWizXCedVWKNGEuiNd8KiLuWABZnbu464OIbg/BBb2EOtiJpJUmZPRNwB+i5+daebea7kTKtvNInkCMuchlOrGQcjbLdvzV6uOsZtEhzJatHFIzEZiKYTzZ1bHAOBqUY6npkYPWuL4b37pfxNJ5IxLGZdmYyPgrHgYOD5jvkDc+2OWLmSeThdzHJPLKxljUh2LYjBG4ydsEVM/Drlf8A7TWWZ5ZY/AeNV8OMsH8obSxGT+VM/OpbNop3xDj0cRmQNmNWYxbYwkjtJjHszsPpVbAr2PnS24R4Z+1eOlwEdUMakDxE20EksGUNtnH1rxwmsZzVqsGlKVzClKUClKUCgpWKgUpSoFKUqhSlKgUpSgUpSg6eHKDKoY4BOM+ma9f5Y4YEIyPKDhVOykYG59d8/pXi9X3gHNE8VmuHVolcRPHIA5DMGZXXPUYABz3Irj58Msp06+PKRdOP8RkggJjfcv4ceDuyYGwPXAJYZz3IzXfy9xS6+yXVs8EbO0WLeZfCx96pBEp2J0ZByRnt71UZ5JHKySMTIyA42URp1ACjYbdgK1xcwiPIDuW6ZG4/1rv+m/TzGbzp5M+Tpt/h7xGILIk8ROrDJqCMo33z0K7Dv0Nc3MfI9/NDkxBnU5xG6MCBkbebrjfH0qbTiBliVku0LMdPh+fVq7LjTjPsDXTwp5mSRxNGGhdMRsSviDOWw3TIwRjvvXruOOtbcnl9tyZel1DW8yAsBqMTtgnphVBJ6dhVrHwzuBeRN4c0kZVZZcwsqq5wfCyT5tzv8iK9P4rxqeVB9qhjjVHRwUlWUsQ2nTgHb8X7V9XXPCRJtCzj822TgfiKoOpx71x/Dd8ou+lF41w64juA06PHb4UNI64ySQPKBkgAZJ2ru5Q5atriHW9wklzOdSRmMOURCdIAO225J71HcZ5os3lZp8Nn/wAsuMDbppCnFbrT4n2kTxNHAuYlKxkCXyoeq4AAxgeldr1d7Ro5k+G4jmwJwTK5IEcMq6ThcrgZBG5zjpjGK3cm38/DUKRx3QyxbPgu6knGQwCewxjfr1qxWHxaspSolRFKsSGYuuliRkglNvxHvVlh58tPDDhmZCyjMZMwBPZirZXqOoFctd71v+h5f8boozBw9rdWCkXLMpBLhmZC2vO+dWa8kr9jw8btZDjxUz6MdJ/R8VF33JlpfLquYIHLast4ah8Z2xLEVPTHeud39H5MrFeu/Ez4Vx2iGax8UKoy0b5df8MnUHrsc59RXkVNBSlKgUpSgUpSgxSlKgUpSoFKUoFKUoFKUqjNT/Ll14cT50H7yJxkqCGjJOQp67H9RUBUpwByWdBnDxvtnA1KpwT9Cw/xUy9LFxa68WJ5CdXlG47lcgj9q4xfwWk6iVpMjTqCAHGRnfJA+lclkrWzhAwlSRm3jy2k7ZzkD/I9QasFzwaxuIZjNKY7xcaFyNDYO+SMjp7j616ZbZue0d/MPFbe+AkstPkVRqCeFKSozplUbdjhvbr1rTDxST7MTO0jF48IWJY5LbEsf7oO/tVe4Kba21I0yhnyG3yoCnOMjbP+ZrTzFx+SaFbeIt4IYsBv6Y2/hBz0py+32NV7zGR93AqyZ2cuNQbHbHT61xPDLcSF5XLMfQ4UdNh6ACs8Pswo/vYyc9h/lU1ZDXkaguFJXY7kYwowOp9elZ1v2NFpwcjog+Z0r193qXsuHRqwybcnvqukj/kKiTGS33rfPcDA+Z6/IA118MuIQxjLko+zIobUcHY6mXG3y+tbnXqItyqkagrBbuMdUuo5T1ByR16gdj0FVG9hiLN4aSQt01RMQcYxggYzv7VKXHDOHHZbmeCT0lj8RP8AqUA/saip7BU1HxdWnTpePzKwPXOcMOnpt3rVv8wR1ldSQMVkczW7bElpNUfo3lYMMdwP0qZPF+KRr4kEKrF1EsRLoR6+IH/ng11cv2EE8wE83hZDYmA6NjyiQdME7fWqzxTl/DO6jyoWL6Rnygn71F7rtv6VzyxsnXoWmx+Idy4EV0ytq8uMl1ORghixOCQcbEivNeI2vgzPH/C2B8uoz9CKnuE8DaYRugLJ4hBcZ6KSc+2wqF4xP4lxI3qxH0Xyj+VYy9dq46UoKwFKlYOXLpwhEEgV2wrMpVST7motlwSD1Gx+lLNDFKUqDFKUqBSlKBSlKgUpSgVkViu3hvCpbk4hQtuAdwAC3TJNak2Ovg/DopI5XuHaMKF0MADnJOo6erAYA29al+AcGY3Xh2zITJC2JZB5QRhsoR0J047nBNWK/tBHZFJVKmFFgUuApIIdg0OPyll8x7lj86g7a1Qq2psMVJVVKjBGwymoEDAHTPSutwmtUlLq2FrPoLAud20ghVO+QM7nJLHO3UVtngVSGONwxPft3/ep/gnLkN7IjO+ApRnwWIkj69ScpnffNRvH+UJlaWSwUXNvltBt5VuCq9g6qS+246H51qzhNfPhtRLG3D3KJ2MgXpnbV6CpjjFubaRUbGGHX2BB6fLFV+WNo3KuGR1O4IKsD7g7g1a+UuJeIPBlQSKollZiQTgIvXKk/lAG469K54avRS1EcrKquDkhdI/E22ScenQZrtlk0q5iHQ6C3cY2YAdjnb6e9XKHgkEZCrkZXOjTCcHqTloy2wz+/pW//siGN4Mq0paaPUjQ2+l1MmWBxGCfJkZz2r1fjzk3qM7jyt5h36sSB74671z8PB8ZcFslwBpQsck9BkgE+1WiTldTBaMXEczSXTPCwJcDXiPyflBC7Z9ahLBPBmEqESOjDC4DANvuyn8W4O2PnXn39q6SfGx4V0VkEuw3EsRhkG2d0yf2NYguTGUkhXXk7qRkMKxxrikkyt4yRsXOWkKnxAcEEK2fKN+mMbD0rttX4e8FvrjuDOnhwlIZ9GtvMRKQVJAJ2OO/StfkNNMxDSv4BEamMvoY405JBiyeu4IGcdPWrNbcVtRY20cjKLhI5hJjSRJBNqVkffOrGCNuo261A/8AAssspb7PJpYgKgckjBydTEebOfQd6mG5YgFxmezl8jZaONmdcrjAycELsNs/Wtav1UbwRHbgk0sSktah4ywOBpbDMcZx+bPrXnVnatK4SMamPQbDp13Ne+cG5isLCKSNrV4I3OXRYRIHyMHWHY9gNulQF/JbX8ksljEyx5A1KEgZSsYLHwwMYx396xrllJR5j/w9ceJo8M7Yy35BkA/j6bZ7V6Py18M0MQdjDPJhXPnVlTV0VoxMhB67se3QYqI4c0aTMA8jFuzSB8Y64396k+WbZBxMeFJqIQySwGRkj0gFRqfffLBsH1O1XhJ6HS19OnGILe7uTbxxqMCIOqqDpCZycuMY8xJAqj/E3hZteKTIV0atL4wAuXGToI2IyeuB8q9O5ru7APDLe/eOA6olsmAd1IWSQkA409Tjv9NfMfNrWqR5tIpIblFfxZmFw4VxjfAXTpGdsn51nODwylbLiMK7KralDMA2MagDgNjJxnr1rXXIKxSlApWaUGKUpWQpSlUKneWp5EbMEhjkQmTV7oAV0jB1HIO1QVXD4eW6ZupXIBSDwotiSJblhErqBuSq+Ielax9izccv/As7aW7jDtcl5JEVPCZRnAcLjQ2ob7AdRvW7jN1Na2bRzKDGqnTHNEowpGcRmRQwOT+U965vifxBYuKxrE3ks0gRAfMNUYBC7+53z6GtPMfPzz2xhZT5nXWpfxISoOr8DAkdB+Ejff2rrz6E5ynYSrZeJDGygx/gYSNsTuMfiYYOcr26Z6Vq4fwiztwLqeCRUXJU27IFYg9D4ia16YxqFXOz459u4bHLwoyQ+EwikhCx6yQi4WMvs+BvgEZ+YxUHzZfzxcNkS4TxBKygSBWjdG3YMwUlGIKnyHHSrc+U0acfFudoWcH7HI6aUKkXBzgqDjJXtmoyb4lQBCj2sug9ULRODtg5LLmuTjlhNCqsg1RsgIfTpBAJUHHuFB+tUXit2ScEVLlliV6vJxpZYTObAPG/haSx7hdUWoqvVQzED3NVC8huI4plVZPv5UO5x/aOF8MMcbEsO4HSpY8xqtjHbKmSGjkLaiNliCY09PrWs8UiuYpIrqRofKGicI0uZEdWCsqg+XY7nYYrW947+lnaJ4daaZsOsJJIX7xmCIfUNGw2zj1FdPLtkIb+H7VLbGPWuUjljl1knAACsSevTrXLYMuWZpnlQajp1CNmUZ6BVOCRg98b05Ts7W7vY1aC4Csw84mZ9GN85WHfGPauOV+LFsfltJLqQxOqoTsWSfbJ9NO2Nxue1VzmXhstk8M0rCRFkA1KuEJBDhdQGc4Vv0q28Mnn+2NHHB5SBEZXa4KlOmXZWC9D6U+InDU1x27vGVlZSVVi5hkJVARqOfMpbGemCD1Fax4/t2uW/rZYc+rGys1uMDB2kIP0Ga6LjjN5fSNPw6NwhPmAAfD4BwSR1xiovl3htxccRk4ZJOqwQqXilW3RTIISqK6udyCCdwx6V6zyhy0OHRSIJWl8SUyFmABBKqMbH+7WsvLvtI8h4/HxR4mM0UhABP8AZ+nyFQ/w2kAkmLBGbCqkbnA1MJPPjvjTjGOpXpX6QW6Q9HU/4hXj/EOXBwniazrOri5abLMmnwS7DzeVt8a89uhqTLlYKZfRukpUnDZIKhCD8jsB12rlint1uLfxNBdX1tIFMuNDB1QpsGyQR1xvWeKcPkjuRKbqO785z4bSrpOd2YMmG+hrfNy1BcGWaK60tqLm28JgzZJOiKQ+XUQDjOw71rK7m0dvP/OAu4YY0TSiyiRSRsQA0ZKjGABqcYGffpW7mmIScBtLkIoaFpYmwMagJNIyfqDXRJyFE3D2kRh4xiWSMeL40p2D+H4YVQCwOOhwTUnY8Fkk4K9ldxGItMHikKF9AIXLSaAQh2bqV7CmrR4ZSrVz7yYeFPEPtEVwsofSY9iNGn8a5OM6h39aqlcBmsUpQKUpQKUpWQpSlUdFhGjSqJSVTPmYYJA74zXtnJHLdkYrVrKaSRxcLJMqvESSjjQJ4yysFAyQVBxknBrxKFGzkA7gg4Gdj1xXrPKHAliiv7nTCVhtdKozFihkQksJOzjH6nAIxXTGXQunCuR5RxC8urgws7hgq6Rcx6ZCGYPEdLBsKoGO2eucVTb3laC+4kbaOBYSCVV4fFWKQhNZLxNnwdOGGO5+lXP4a30x4QszXbOC8gb7QjSrGEZhgOrBwNOnJYnf0qG5He44nx5r8skSRwqpVMSrIh1IFBO6kkM2euxFZ39VnjXJUsPCYLFPs7yLLLKzLIRKjnHhyQKzJqOnUDn2wDXfyny1PPwuaHiEkzaHLW8s0ZSWPCnI+9JLJnpnbBO+OnTzZYWd3dh0ubcuxEckTaSSVOMqy75G4wT9RVH5gilhv2sXZvCALpGWcrg4VJEDk4zqI2PY1ZPouvEZbq4jWMxREAY1eJA+rc+YDVgdentVSvPhbLcEnKJ/8R/lLUVzNw2KG+liAOmMIACd8lEY7+mWauWaDwwnhyyRBkLYR2UEmSRc5U/wqtd8r1pFrueT7ux4fMc28ixrJJh4lcnCYwMPnPp6HFUwXbrD47xwo07eVE1AZgdSwUNnRqOnocde21dPCeJTQTq7TyyoM5jeaQgg+xbGRXBwK0W44hEl1q+zmTz6NRI1qQoXTvln0Db1rG9QRvDBdPKpF4kByfOZWjC4BO5iU4/lVg4XYcRvLtI04lHK+QcJcyMGUbn8IwdgeuKuHEvh5ECyWdnegFf7Z5YiN+yRkkk9diRVD4hbiGNo4o7i3ugVDmRkjUbnUCW8w2xjT/lXLtXqHCOeJbWUx3bQGIM4ISKcFSWJAVwmnYZ23+feoDnriMN6nhOLZGYpJHPEjKX0tjQ5YDYKxyT0ONt815/byXUcZMd8p3JMIlkOSO5Up4ZPvmpDh999sk8O+abxxIiqo0mJY3UqWCE5B1mInBwQTttVx99m4v3FOULydLctEzCKBY0eJkGUyWGoZBzvjpVN4ty1f27hvDvNCkFjiUqFBydRXbGM169Y8kRW+IYr68VwobSJfykkA6AAAMg9u1Q3N/LfFRGY7O8luEkBR42MakKRg5Zu3yNW9iR/4O4ey+VItZO/33Tc/wClV/nfg8VrPEsSbSFBp1ZJ1CUnDb7nwwB16iqVxnhFxZF0upIkkRA5Q3EYZwcn7tTu3StEnFJbaVFds58uX20h1lXUD2IJ6+1dbl9I7ObuFiC6dAygjScYPlzvpJJ3IHsPkOlQ10JCmIuuVY4JzpU9ABtg539qmudzBbyhWkCuY0ZkVd1JHTzamO2DkkHfoKi7RTO6Rx6R4mMMzCJQpGQS+Rpq+0el8v3v2m3DRvb2wZXATXl4yhZNTQKBkZGeu+1VrkBJeJm6juXM5NvIF+8Mao6vjVGqDHp26VEq80cptIA+qILhkKFCSAdbSLsVJLb5PSpr4cQzcLvCZE8RWDgsjYCh8bnUATgg7YpeVHlXEJCmqHsr5IOcgqCvTp3NcNXnnzliQ3ryQISkjZ3Krl++MkdT0G/pVMurR4iokVlLIrrkYyjjKsPYiuGcsuhprFZpWQpSlQYpWaVArrt4gACe/wC1chrrlJZtK9ttvX0X07/oa1CuyC7QHdv2NS1vOCuUYEf761VD6bbfL+dTYSWC3RiVMc2SFZAcY/MrkZX/AA12w8lTSa4dxSW2cPA7xMAcMjaevqOhGw2NerfC7idobieSOUxS3LAy20pQhnHR4JQqnBy3kOd/38DW8dNwcjuDv+/9amfmOw6b/tS8ciPWr654dc8RlgMqrIJWRoZovCZnzp+4m8oYE9Axz6bV5xfzMlz9mxhhIwCNnVF50QR7k7HA+ekGuG6nMqBJfvFX8Ordk9kfqo26dParhYcZsroJ9vhj8ZEVRcP4wZ1QDSHeI5LYH4iN6nHLWl2rvFeCywuwmLZGcsBlTgKdm77Mv12q88Fvb62sYozbWE8SjKeIx14k+8yeo/N7VGSpweZ8svn7FZrsN7YyhNSFrf8ADGkSGT7YkYyqSSPEq4VSVztnfAUe5Fbsn0jN1xNmUh+DWhJHWNosjPf1qk8NLz3MsSCG30xyO5lOhURF82SFz396u3GY7WWyeXh0jGWII0qyyLhFYHyhsaWcNgYBr74VHwiC6gkthNcyTstu76wY1MkgRllj2IyM4GMEEetZysk/xFQlvLuzheSC5tyNA88EkhYqSBhdSqD67b9ajOGcNe4v5VnnV2jhlYvrD5ITOlWY4O7b49DV/wDiAY7WyWKKcyEyh5VuXIxCXfw41VfuyNUR8qjOFrz/AJX4rLaXDTQSgNpkAIt2ddwTjSe2RjpU5d7NMcucDmuJJY7aPxWXchWQeU7bBmGe/TP0qw8L5LuBOC1voeEjJaWFFTZXDSeckqNSE4GdxXVydxK5nvLmWN4AXgkaVowkZ1AHwsQyj8ZfAx0OT12r75n4mEuZZ4OJGQjw8qmAPEGhPDbwnw4xEzZ04GlR71d76TS68M5tR7jiEkWToUFVkxGZPDAwsYOSM6nIHv0FQ03xYuVCsbBkQuqs0hZQmpgBnavPXv7i6uPHW2jMjSiTVglFcYOUGCF6A9a7eP3d9IQlxKmhtLEBB1z03HUGtcZZtdvUeJ83cOlkRv8Au8usIDI8QkRMZ1ZcjYr6d6xzNY2clg06wQgKFkDxwIjFFYAsku4x5vTpmvOua+XhZhA11IqSWvjR5wQZgBhAqgfizgHqPeqs9pdQCMy/hmjWRMsSCrZ/ukdj2rF4yyL2mL21gmkaWJY2bGfOzFvLknAcKCevQfKua64hHMsPgqUKqVlbUSJGJyrYI8ukZGK4LjwyASysc/hX29cbVziYjZdh/nWuV2ixcN5geAMrnWnZSTkHsMjcjHb966rPm+fWGAj0johB09c4IByR7ZqmtOM4GST2G5Nd9kjNJ4a4z3xuF37sdvUbA9uvSrM7PqLvdfEa8KkaLMA+kDDHyPi7VRePXgumzIgVxnzp1Of4gd2Hpvt2r6vZikhjIJI2Pmx26gaMj1wa5ZwhGpX2z+bp8tQ6fWs8pZqL2gXXBI9K+a6L+MrIQRg/76Vz1xoUpSgUpSshW2J8K3v1+Qzt9dv0rVQVRIcNtw7bk9QMBdQGf4ssP232r7vFEZ0ag4ABBGcHUSdwd1IGBj2rkSR0zoJx3x0r4XzNgZyT9STVm5R9qOozU9wi6jddMpKyZGkjJBXG+2+/6VBzpjoMY2Iznf8Ap0rEUuMHuDW5dIuM8ET/APqAmkAZKsdQOfTpj+tabq0CjKSo47dVP6EY/eqwLptx2Y5Ptn3rd9rYKFABx3P1Famcgl45Sp8p3r5uZywOok+neoxZ06vrz6KRjt60fiQ7Ake+M/qKvOX2Jvh1w2TCr+STeUDbIUa8HfpkZ6Zq+cm8KiXgN3dEKk0bGSKfA1JJEAyEZ/vY275rye0ufOzKSCf1xgj+u/tWLu7m0eGZGKMc+GGYKSOhZDtt2rHIZ4vxua6cNPIZCuw2CgAZwAAPc/rW7hvEWJChM/JsH9xUd9m28zAfv/pXRa2wHmOsqOpA2/6sEUxtlG7iU2lmGGUkFTkdQeoPr27dqsvI0UbOqkoM+pA/nVTu4wxzGTj0OP5jatdiqh/vA2B2XGc/UVeXG70RceYWazuCEciEscqD5QSeqkdvaoafjyaxszjJOc4AJ7jO5x1xsK5eK3/2g9AihQME+ZtO+o+9cdlwuWc/cxu/yG36mmWVq/Vl47zMLkwIWeRUCeeT8ipvhRjuOtSvOPMNtdWNlDAzGW3j0ucYXT7N16nuBVIvuGzwEeLEyemR/UVhLktHozgE5yOvyPtXH8erGufTaJQNhua0XNwwI/lX3FHpznqa57ndhXS2sJ3g8upjIrlHBHmXYgBfwg9RncbVHm/eKRtDYIJGTuSFJxv+lcNvI6tlNu3tj0NbzFq3Zcf8pIH7g02qSsL2IOHZNQ38RQcNpIxhG279ySa5rqYOAqIQOmcgu39FHsP1rlUAA6VycfmbGPlsK1zzE+UAKCNwP6k71PUNsXzgsMb4VRnrnHv3rmoTSoFKUqBSlKgUpSg3pMdGkbDO+OrH39hUjw22OzI4V1IIbzJg+iyY06tjjeoetv2htOnO3pV2Pud9Rzvq7+/rXwNutbbcj61iWIk7dv8AeavtGvxK+dfua+lUnY1vltR2PanY5cj3/Wt9lGrN5htjfHX6fzrUYiKKhG4OD9amqsqXaxhCZypJPXWwIHy0kE/WuTQqnyknbYn5kdK51kZjgkb9yOn6Cvu5h0t+Is3c4wPbGas2uVlnT4nO+D07V0RcTkSExLIQhzkYXOD1AbqAfStSsT1oQP4atm2ZWqJsHy75xXfFpyNYyPqOvriuIS46D+ldCXoX8IIPz/rQdVzaRO5WLr/EpLL0759elWbljikts48JdWgYK4IGR7jfrVON27Eb9wQPcVZ+XuM+G5MmlATnOCRn3rfjvanMPMLyTu8hwXBJTDFc9gM9KrlxxLWp1RrqwAHydQx0GBtVw4lweO6YyR3CEk9MBcZ+VUzjNg0MrKxDacAkHI3AP9aeTHLexh3BUEMOm4OxB7jHpXMu7CtQP1p0rns02CY53/8AypBeI6lAZmyowuDpUenlzj1zsc1G6s9R9RtWNvf9qXv2NkzD1z+/71iQ+UZ6/wBK+deOg/rXyTQYpSlQKUpUClKUClKUClKUAGuiK433/WuelBKcPnG4Kah0z37nr9an7PgUcqg69J7gjYfWqxY8TkgB8MgE9DgEr66SelfcPGJlOderPXVv+/WuuOeM9ppfbf4eo6g/aIx9DX03w5UH/wATH+4/nVTi5wnUfhiP+E5/nX2ecZT1RPptXbn4v4NLBxTk22iQlLyN3H5a08L5HlulLgqAcYye3+xVYN4Jcu8xRv4SrMfpgBcfpU9wrmmOFQpdthjyhlH6ENj9amOXjt7nRpKL8Lp2/C0f/V/pXPd/DmaJSzYOPRs1uTnWH/3ZB69T/wDStzc527KQZ5RkY/Cf56a6a8Karms/h08sQkWWJc/lZ8N+navqP4XXLbhVI9fEAFckV1C4MzPEUjycb6mydwQfMWPbbau5PiBaJskFxpx0Mg6/Qjas/wCv6unxJ8PpYP7Ro1/xZ/lUNxe0SIHzamH0UfOuji/PgkGIYAvuzFv1x1/Wqjd3bynLn5AbAfIVjPPxyaxNJay5hEMbKkSsxOQ7bjr/AAHY1DSXDMPMc+56/rWqlcLkpWWNYpUClKUClKUClKVApSlBmsUpQKUpQKzSlBilKUClKUClKUClZpQYpSlUYPWs0pUGawKzSgxSlKBWRSlArFKVQFKUqBSlKBSl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data:image/jpeg;base64,/9j/4AAQSkZJRgABAQAAAQABAAD/2wCEAAkGBxQQDxQUEBQUFRQVFBQXFRQXFhUUFxYXFRUWFxgVFBQYHCghGh0lHBYUITEhJikrLi4uGB8zODQsNyguLisBCgoKDg0OGhAQGiwkHyQsLCwvLC8sLCwvLCwsLCwsLCwsLCw0LCwsLCwsLCwsLCwsLCwsLCwsLCwsLCwsLCwsLP/AABEIANEA8QMBIgACEQEDEQH/xAAcAAEAAgMBAQEAAAAAAAAAAAAABQYBAwQHAgj/xABBEAACAQMCBAQDBgMGAwkAAAABAgMABBESIQUGMUETIlFhB3GBFCMyQpGhUrHBM2KC0eHwFnKSFSQ0Q0RTk8Lx/8QAGAEBAQEBAQAAAAAAAAAAAAAAAAECAwT/xAAkEQEBAAICAwABBAMAAAAAAAAAAQIREiEDMUETBEJRkSIjMv/aAAwDAQACEQMRAD8A8QpSlEKUpQKUpQKUpQKUpQKUrNWBSlKoVJWXBy+kyusKMMqzBmJGcZ0qCcbHeo0CvR+D8OcG3xEDIqKG1eHJqOMY0HI0quBjHrTWV/5WKNxbhpt3A1pIrZKSITpYDrswDKRncED9N64atPPdm8cxPheGjEEhUCorYxgBRpGc9sfKqtTVnVClKxRGaUrFApSlQKUpUClKUClKUClKzQYpSlApSlApSlApSlApSlWBWaxSqFKUoLdyHBCy3DTHBVBgZxq9BnHTPX5VP2nGY4pI0KeGwYkSrjY6WYZznO4/eq/yZwo3MNxGMa20aNXQYIY/qNq1W/B7ia4NuimSYMwGNtRVT0J27GvTjbjjOkelW/HojHCnEIxpmjeWJ1Gtm3yMsAd8sN8d68v5v4OIHWRNkm1sF9MMR/TOK9L4FyxeXksM90IDHFEIVieVQZEOGLh01Y3yu/TT0r6+JvK1xPbK8ht0FvGTGiSF8gMq6NwOznf2A70zsylI8QpWaV51YpSlQKUr6Ce4/wB/Sg+aVkj/AH/sVishSlKBSlKBSlKBSlKBSsUoM0rFZoFKxWaBSlZrcgxSs1ilClSHAOHC6uFiaTww2fORkDAzuM9K4ZE0kg9iRt0222rO5vSvRuQ4tH2lz5nSNNLBjgHGNWQR0zVivb+zjRZDokYFQwAh14PXfOevp61ROGR6bcsNyUU7ZBG3t7Bj9fauyK2hSKJnkneSVSwSLACDOFDs3U7Zx2yK9WOdmOket2V9w510h4TqwXz4XmYgDLaWGr5n0rCcIeKZ5oUAh8uiSOHxm0hwWCxqSfxIuMA5rzq75RlRQxmALAFInJV3BXJ8NsaHP93Oazy9Jd8QR4jcyl4nWJE1EEqUkfBYnt4ZwD605XWh5xxV9VxMdRfMsh1ldBbLnzFPyk9cdq5a7OLWLwSssgbfLKzAjxFLECQZ6g4O++4NcdeehSlZqDJPpXzSmaBilKVApSlQKUpQKUpVGKUpUClKUGc1ilKBWaAZq1cocBSedNZdt99IwoP/ADEdqlsndWTarKMnA3PtWWGNj1HUV6fxnkaS3uJHhJkUgnUgxImMEo6jByc5LLkbjYVCzW6TAG4UPLk6ny2phtjWc7kY6118es5uUuOvao2VjJO2mGNpG9FBJ9e3yNc1el8A5Y+0qRFIsTISyZJCgbb5XfVkfiqo83cHa2n3YNrJJx2f8w989c+9aywsm0RfDSRMpBwQSQfkCa52bJydydz9a38OfTMhPTUAfkdj/OtU6aWYejEfocVx+r8WfgRKRyecOhjwxXOAzoBpOoDzAEDbb0q88uxwyWizXCedVWKNGEuiNd8KiLuWABZnbu464OIbg/BBb2EOtiJpJUmZPRNwB+i5+daebea7kTKtvNInkCMuchlOrGQcjbLdvzV6uOsZtEhzJatHFIzEZiKYTzZ1bHAOBqUY6npkYPWuL4b37pfxNJ5IxLGZdmYyPgrHgYOD5jvkDc+2OWLmSeThdzHJPLKxljUh2LYjBG4ydsEVM/Drlf8A7TWWZ5ZY/AeNV8OMsH8obSxGT+VM/OpbNop3xDj0cRmQNmNWYxbYwkjtJjHszsPpVbAr2PnS24R4Z+1eOlwEdUMakDxE20EksGUNtnH1rxwmsZzVqsGlKVzClKUClKUCgpWKgUpSoFKUqhSlKgUpSgUpSg6eHKDKoY4BOM+ma9f5Y4YEIyPKDhVOykYG59d8/pXi9X3gHNE8VmuHVolcRPHIA5DMGZXXPUYABz3Irj58Msp06+PKRdOP8RkggJjfcv4ceDuyYGwPXAJYZz3IzXfy9xS6+yXVs8EbO0WLeZfCx96pBEp2J0ZByRnt71UZ5JHKySMTIyA42URp1ACjYbdgK1xcwiPIDuW6ZG4/1rv+m/TzGbzp5M+Tpt/h7xGILIk8ROrDJqCMo33z0K7Dv0Nc3MfI9/NDkxBnU5xG6MCBkbebrjfH0qbTiBliVku0LMdPh+fVq7LjTjPsDXTwp5mSRxNGGhdMRsSviDOWw3TIwRjvvXruOOtbcnl9tyZel1DW8yAsBqMTtgnphVBJ6dhVrHwzuBeRN4c0kZVZZcwsqq5wfCyT5tzv8iK9P4rxqeVB9qhjjVHRwUlWUsQ2nTgHb8X7V9XXPCRJtCzj822TgfiKoOpx71x/Dd8ou+lF41w64juA06PHb4UNI64ySQPKBkgAZJ2ru5Q5atriHW9wklzOdSRmMOURCdIAO225J71HcZ5os3lZp8Nn/wAsuMDbppCnFbrT4n2kTxNHAuYlKxkCXyoeq4AAxgeldr1d7Ro5k+G4jmwJwTK5IEcMq6ThcrgZBG5zjpjGK3cm38/DUKRx3QyxbPgu6knGQwCewxjfr1qxWHxaspSolRFKsSGYuuliRkglNvxHvVlh58tPDDhmZCyjMZMwBPZirZXqOoFctd71v+h5f8boozBw9rdWCkXLMpBLhmZC2vO+dWa8kr9jw8btZDjxUz6MdJ/R8VF33JlpfLquYIHLast4ah8Z2xLEVPTHeud39H5MrFeu/Ez4Vx2iGax8UKoy0b5df8MnUHrsc59RXkVNBSlKgUpSgUpSgxSlKgUpSoFKUoFKUoFKUqjNT/Ll14cT50H7yJxkqCGjJOQp67H9RUBUpwByWdBnDxvtnA1KpwT9Cw/xUy9LFxa68WJ5CdXlG47lcgj9q4xfwWk6iVpMjTqCAHGRnfJA+lclkrWzhAwlSRm3jy2k7ZzkD/I9QasFzwaxuIZjNKY7xcaFyNDYO+SMjp7j616ZbZue0d/MPFbe+AkstPkVRqCeFKSozplUbdjhvbr1rTDxST7MTO0jF48IWJY5LbEsf7oO/tVe4Kba21I0yhnyG3yoCnOMjbP+ZrTzFx+SaFbeIt4IYsBv6Y2/hBz0py+32NV7zGR93AqyZ2cuNQbHbHT61xPDLcSF5XLMfQ4UdNh6ACs8Pswo/vYyc9h/lU1ZDXkaguFJXY7kYwowOp9elZ1v2NFpwcjog+Z0r193qXsuHRqwybcnvqukj/kKiTGS33rfPcDA+Z6/IA118MuIQxjLko+zIobUcHY6mXG3y+tbnXqItyqkagrBbuMdUuo5T1ByR16gdj0FVG9hiLN4aSQt01RMQcYxggYzv7VKXHDOHHZbmeCT0lj8RP8AqUA/saip7BU1HxdWnTpePzKwPXOcMOnpt3rVv8wR1ldSQMVkczW7bElpNUfo3lYMMdwP0qZPF+KRr4kEKrF1EsRLoR6+IH/ng11cv2EE8wE83hZDYmA6NjyiQdME7fWqzxTl/DO6jyoWL6Rnygn71F7rtv6VzyxsnXoWmx+Idy4EV0ytq8uMl1ORghixOCQcbEivNeI2vgzPH/C2B8uoz9CKnuE8DaYRugLJ4hBcZ6KSc+2wqF4xP4lxI3qxH0Xyj+VYy9dq46UoKwFKlYOXLpwhEEgV2wrMpVST7motlwSD1Gx+lLNDFKUqDFKUqBSlKBSlKgUpSgVkViu3hvCpbk4hQtuAdwAC3TJNak2Ovg/DopI5XuHaMKF0MADnJOo6erAYA29al+AcGY3Xh2zITJC2JZB5QRhsoR0J047nBNWK/tBHZFJVKmFFgUuApIIdg0OPyll8x7lj86g7a1Qq2psMVJVVKjBGwymoEDAHTPSutwmtUlLq2FrPoLAud20ghVO+QM7nJLHO3UVtngVSGONwxPft3/ep/gnLkN7IjO+ApRnwWIkj69ScpnffNRvH+UJlaWSwUXNvltBt5VuCq9g6qS+246H51qzhNfPhtRLG3D3KJ2MgXpnbV6CpjjFubaRUbGGHX2BB6fLFV+WNo3KuGR1O4IKsD7g7g1a+UuJeIPBlQSKollZiQTgIvXKk/lAG469K54avRS1EcrKquDkhdI/E22ScenQZrtlk0q5iHQ6C3cY2YAdjnb6e9XKHgkEZCrkZXOjTCcHqTloy2wz+/pW//siGN4Mq0paaPUjQ2+l1MmWBxGCfJkZz2r1fjzk3qM7jyt5h36sSB74671z8PB8ZcFslwBpQsck9BkgE+1WiTldTBaMXEczSXTPCwJcDXiPyflBC7Z9ahLBPBmEqESOjDC4DANvuyn8W4O2PnXn39q6SfGx4V0VkEuw3EsRhkG2d0yf2NYguTGUkhXXk7qRkMKxxrikkyt4yRsXOWkKnxAcEEK2fKN+mMbD0rttX4e8FvrjuDOnhwlIZ9GtvMRKQVJAJ2OO/StfkNNMxDSv4BEamMvoY405JBiyeu4IGcdPWrNbcVtRY20cjKLhI5hJjSRJBNqVkffOrGCNuo261A/8AAssspb7PJpYgKgckjBydTEebOfQd6mG5YgFxmezl8jZaONmdcrjAycELsNs/Wtav1UbwRHbgk0sSktah4ywOBpbDMcZx+bPrXnVnatK4SMamPQbDp13Ne+cG5isLCKSNrV4I3OXRYRIHyMHWHY9gNulQF/JbX8ksljEyx5A1KEgZSsYLHwwMYx396xrllJR5j/w9ceJo8M7Yy35BkA/j6bZ7V6Py18M0MQdjDPJhXPnVlTV0VoxMhB67se3QYqI4c0aTMA8jFuzSB8Y64396k+WbZBxMeFJqIQySwGRkj0gFRqfffLBsH1O1XhJ6HS19OnGILe7uTbxxqMCIOqqDpCZycuMY8xJAqj/E3hZteKTIV0atL4wAuXGToI2IyeuB8q9O5ru7APDLe/eOA6olsmAd1IWSQkA409Tjv9NfMfNrWqR5tIpIblFfxZmFw4VxjfAXTpGdsn51nODwylbLiMK7KralDMA2MagDgNjJxnr1rXXIKxSlApWaUGKUpWQpSlUKneWp5EbMEhjkQmTV7oAV0jB1HIO1QVXD4eW6ZupXIBSDwotiSJblhErqBuSq+Ielax9izccv/As7aW7jDtcl5JEVPCZRnAcLjQ2ob7AdRvW7jN1Na2bRzKDGqnTHNEowpGcRmRQwOT+U965vifxBYuKxrE3ks0gRAfMNUYBC7+53z6GtPMfPzz2xhZT5nXWpfxISoOr8DAkdB+Ejff2rrz6E5ynYSrZeJDGygx/gYSNsTuMfiYYOcr26Z6Vq4fwiztwLqeCRUXJU27IFYg9D4ia16YxqFXOz459u4bHLwoyQ+EwikhCx6yQi4WMvs+BvgEZ+YxUHzZfzxcNkS4TxBKygSBWjdG3YMwUlGIKnyHHSrc+U0acfFudoWcH7HI6aUKkXBzgqDjJXtmoyb4lQBCj2sug9ULRODtg5LLmuTjlhNCqsg1RsgIfTpBAJUHHuFB+tUXit2ScEVLlliV6vJxpZYTObAPG/haSx7hdUWoqvVQzED3NVC8huI4plVZPv5UO5x/aOF8MMcbEsO4HSpY8xqtjHbKmSGjkLaiNliCY09PrWs8UiuYpIrqRofKGicI0uZEdWCsqg+XY7nYYrW947+lnaJ4daaZsOsJJIX7xmCIfUNGw2zj1FdPLtkIb+H7VLbGPWuUjljl1knAACsSevTrXLYMuWZpnlQajp1CNmUZ6BVOCRg98b05Ts7W7vY1aC4Csw84mZ9GN85WHfGPauOV+LFsfltJLqQxOqoTsWSfbJ9NO2Nxue1VzmXhstk8M0rCRFkA1KuEJBDhdQGc4Vv0q28Mnn+2NHHB5SBEZXa4KlOmXZWC9D6U+InDU1x27vGVlZSVVi5hkJVARqOfMpbGemCD1Fax4/t2uW/rZYc+rGys1uMDB2kIP0Ga6LjjN5fSNPw6NwhPmAAfD4BwSR1xiovl3htxccRk4ZJOqwQqXilW3RTIISqK6udyCCdwx6V6zyhy0OHRSIJWl8SUyFmABBKqMbH+7WsvLvtI8h4/HxR4mM0UhABP8AZ+nyFQ/w2kAkmLBGbCqkbnA1MJPPjvjTjGOpXpX6QW6Q9HU/4hXj/EOXBwniazrOri5abLMmnwS7DzeVt8a89uhqTLlYKZfRukpUnDZIKhCD8jsB12rlint1uLfxNBdX1tIFMuNDB1QpsGyQR1xvWeKcPkjuRKbqO785z4bSrpOd2YMmG+hrfNy1BcGWaK60tqLm28JgzZJOiKQ+XUQDjOw71rK7m0dvP/OAu4YY0TSiyiRSRsQA0ZKjGABqcYGffpW7mmIScBtLkIoaFpYmwMagJNIyfqDXRJyFE3D2kRh4xiWSMeL40p2D+H4YVQCwOOhwTUnY8Fkk4K9ldxGItMHikKF9AIXLSaAQh2bqV7CmrR4ZSrVz7yYeFPEPtEVwsofSY9iNGn8a5OM6h39aqlcBmsUpQKUpQKUpWQpSlUdFhGjSqJSVTPmYYJA74zXtnJHLdkYrVrKaSRxcLJMqvESSjjQJ4yysFAyQVBxknBrxKFGzkA7gg4Gdj1xXrPKHAliiv7nTCVhtdKozFihkQksJOzjH6nAIxXTGXQunCuR5RxC8urgws7hgq6Rcx6ZCGYPEdLBsKoGO2eucVTb3laC+4kbaOBYSCVV4fFWKQhNZLxNnwdOGGO5+lXP4a30x4QszXbOC8gb7QjSrGEZhgOrBwNOnJYnf0qG5He44nx5r8skSRwqpVMSrIh1IFBO6kkM2euxFZ39VnjXJUsPCYLFPs7yLLLKzLIRKjnHhyQKzJqOnUDn2wDXfyny1PPwuaHiEkzaHLW8s0ZSWPCnI+9JLJnpnbBO+OnTzZYWd3dh0ubcuxEckTaSSVOMqy75G4wT9RVH5gilhv2sXZvCALpGWcrg4VJEDk4zqI2PY1ZPouvEZbq4jWMxREAY1eJA+rc+YDVgdentVSvPhbLcEnKJ/8R/lLUVzNw2KG+liAOmMIACd8lEY7+mWauWaDwwnhyyRBkLYR2UEmSRc5U/wqtd8r1pFrueT7ux4fMc28ixrJJh4lcnCYwMPnPp6HFUwXbrD47xwo07eVE1AZgdSwUNnRqOnocde21dPCeJTQTq7TyyoM5jeaQgg+xbGRXBwK0W44hEl1q+zmTz6NRI1qQoXTvln0Db1rG9QRvDBdPKpF4kByfOZWjC4BO5iU4/lVg4XYcRvLtI04lHK+QcJcyMGUbn8IwdgeuKuHEvh5ECyWdnegFf7Z5YiN+yRkkk9diRVD4hbiGNo4o7i3ugVDmRkjUbnUCW8w2xjT/lXLtXqHCOeJbWUx3bQGIM4ISKcFSWJAVwmnYZ23+feoDnriMN6nhOLZGYpJHPEjKX0tjQ5YDYKxyT0ONt815/byXUcZMd8p3JMIlkOSO5Up4ZPvmpDh999sk8O+abxxIiqo0mJY3UqWCE5B1mInBwQTttVx99m4v3FOULydLctEzCKBY0eJkGUyWGoZBzvjpVN4ty1f27hvDvNCkFjiUqFBydRXbGM169Y8kRW+IYr68VwobSJfykkA6AAAMg9u1Q3N/LfFRGY7O8luEkBR42MakKRg5Zu3yNW9iR/4O4ey+VItZO/33Tc/wClV/nfg8VrPEsSbSFBp1ZJ1CUnDb7nwwB16iqVxnhFxZF0upIkkRA5Q3EYZwcn7tTu3StEnFJbaVFds58uX20h1lXUD2IJ6+1dbl9I7ObuFiC6dAygjScYPlzvpJJ3IHsPkOlQ10JCmIuuVY4JzpU9ABtg539qmudzBbyhWkCuY0ZkVd1JHTzamO2DkkHfoKi7RTO6Rx6R4mMMzCJQpGQS+Rpq+0el8v3v2m3DRvb2wZXATXl4yhZNTQKBkZGeu+1VrkBJeJm6juXM5NvIF+8Mao6vjVGqDHp26VEq80cptIA+qILhkKFCSAdbSLsVJLb5PSpr4cQzcLvCZE8RWDgsjYCh8bnUATgg7YpeVHlXEJCmqHsr5IOcgqCvTp3NcNXnnzliQ3ryQISkjZ3Krl++MkdT0G/pVMurR4iokVlLIrrkYyjjKsPYiuGcsuhprFZpWQpSlQYpWaVArrt4gACe/wC1chrrlJZtK9ttvX0X07/oa1CuyC7QHdv2NS1vOCuUYEf761VD6bbfL+dTYSWC3RiVMc2SFZAcY/MrkZX/AA12w8lTSa4dxSW2cPA7xMAcMjaevqOhGw2NerfC7idobieSOUxS3LAy20pQhnHR4JQqnBy3kOd/38DW8dNwcjuDv+/9amfmOw6b/tS8ciPWr654dc8RlgMqrIJWRoZovCZnzp+4m8oYE9Axz6bV5xfzMlz9mxhhIwCNnVF50QR7k7HA+ekGuG6nMqBJfvFX8Ordk9kfqo26dParhYcZsroJ9vhj8ZEVRcP4wZ1QDSHeI5LYH4iN6nHLWl2rvFeCywuwmLZGcsBlTgKdm77Mv12q88Fvb62sYozbWE8SjKeIx14k+8yeo/N7VGSpweZ8svn7FZrsN7YyhNSFrf8ADGkSGT7YkYyqSSPEq4VSVztnfAUe5Fbsn0jN1xNmUh+DWhJHWNosjPf1qk8NLz3MsSCG30xyO5lOhURF82SFz396u3GY7WWyeXh0jGWII0qyyLhFYHyhsaWcNgYBr74VHwiC6gkthNcyTstu76wY1MkgRllj2IyM4GMEEetZysk/xFQlvLuzheSC5tyNA88EkhYqSBhdSqD67b9ajOGcNe4v5VnnV2jhlYvrD5ITOlWY4O7b49DV/wDiAY7WyWKKcyEyh5VuXIxCXfw41VfuyNUR8qjOFrz/AJX4rLaXDTQSgNpkAIt2ddwTjSe2RjpU5d7NMcucDmuJJY7aPxWXchWQeU7bBmGe/TP0qw8L5LuBOC1voeEjJaWFFTZXDSeckqNSE4GdxXVydxK5nvLmWN4AXgkaVowkZ1AHwsQyj8ZfAx0OT12r75n4mEuZZ4OJGQjw8qmAPEGhPDbwnw4xEzZ04GlR71d76TS68M5tR7jiEkWToUFVkxGZPDAwsYOSM6nIHv0FQ03xYuVCsbBkQuqs0hZQmpgBnavPXv7i6uPHW2jMjSiTVglFcYOUGCF6A9a7eP3d9IQlxKmhtLEBB1z03HUGtcZZtdvUeJ83cOlkRv8Au8usIDI8QkRMZ1ZcjYr6d6xzNY2clg06wQgKFkDxwIjFFYAsku4x5vTpmvOua+XhZhA11IqSWvjR5wQZgBhAqgfizgHqPeqs9pdQCMy/hmjWRMsSCrZ/ukdj2rF4yyL2mL21gmkaWJY2bGfOzFvLknAcKCevQfKua64hHMsPgqUKqVlbUSJGJyrYI8ukZGK4LjwyASysc/hX29cbVziYjZdh/nWuV2ixcN5geAMrnWnZSTkHsMjcjHb966rPm+fWGAj0johB09c4IByR7ZqmtOM4GST2G5Nd9kjNJ4a4z3xuF37sdvUbA9uvSrM7PqLvdfEa8KkaLMA+kDDHyPi7VRePXgumzIgVxnzp1Of4gd2Hpvt2r6vZikhjIJI2Pmx26gaMj1wa5ZwhGpX2z+bp8tQ6fWs8pZqL2gXXBI9K+a6L+MrIQRg/76Vz1xoUpSgUpSshW2J8K3v1+Qzt9dv0rVQVRIcNtw7bk9QMBdQGf4ssP232r7vFEZ0ag4ABBGcHUSdwd1IGBj2rkSR0zoJx3x0r4XzNgZyT9STVm5R9qOozU9wi6jddMpKyZGkjJBXG+2+/6VBzpjoMY2Iznf8Ap0rEUuMHuDW5dIuM8ET/APqAmkAZKsdQOfTpj+tabq0CjKSo47dVP6EY/eqwLptx2Y5Ptn3rd9rYKFABx3P1Famcgl45Sp8p3r5uZywOok+neoxZ06vrz6KRjt60fiQ7Ake+M/qKvOX2Jvh1w2TCr+STeUDbIUa8HfpkZ6Zq+cm8KiXgN3dEKk0bGSKfA1JJEAyEZ/vY275rye0ufOzKSCf1xgj+u/tWLu7m0eGZGKMc+GGYKSOhZDtt2rHIZ4vxua6cNPIZCuw2CgAZwAAPc/rW7hvEWJChM/JsH9xUd9m28zAfv/pXRa2wHmOsqOpA2/6sEUxtlG7iU2lmGGUkFTkdQeoPr27dqsvI0UbOqkoM+pA/nVTu4wxzGTj0OP5jatdiqh/vA2B2XGc/UVeXG70RceYWazuCEciEscqD5QSeqkdvaoafjyaxszjJOc4AJ7jO5x1xsK5eK3/2g9AihQME+ZtO+o+9cdlwuWc/cxu/yG36mmWVq/Vl47zMLkwIWeRUCeeT8ipvhRjuOtSvOPMNtdWNlDAzGW3j0ucYXT7N16nuBVIvuGzwEeLEyemR/UVhLktHozgE5yOvyPtXH8erGufTaJQNhua0XNwwI/lX3FHpznqa57ndhXS2sJ3g8upjIrlHBHmXYgBfwg9RncbVHm/eKRtDYIJGTuSFJxv+lcNvI6tlNu3tj0NbzFq3Zcf8pIH7g02qSsL2IOHZNQ38RQcNpIxhG279ySa5rqYOAqIQOmcgu39FHsP1rlUAA6VycfmbGPlsK1zzE+UAKCNwP6k71PUNsXzgsMb4VRnrnHv3rmoTSoFKUqBSlKgUpSg3pMdGkbDO+OrH39hUjw22OzI4V1IIbzJg+iyY06tjjeoetv2htOnO3pV2Pud9Rzvq7+/rXwNutbbcj61iWIk7dv8AeavtGvxK+dfua+lUnY1vltR2PanY5cj3/Wt9lGrN5htjfHX6fzrUYiKKhG4OD9amqsqXaxhCZypJPXWwIHy0kE/WuTQqnyknbYn5kdK51kZjgkb9yOn6Cvu5h0t+Is3c4wPbGas2uVlnT4nO+D07V0RcTkSExLIQhzkYXOD1AbqAfStSsT1oQP4atm2ZWqJsHy75xXfFpyNYyPqOvriuIS46D+ldCXoX8IIPz/rQdVzaRO5WLr/EpLL0759elWbljikts48JdWgYK4IGR7jfrVON27Eb9wQPcVZ+XuM+G5MmlATnOCRn3rfjvanMPMLyTu8hwXBJTDFc9gM9KrlxxLWp1RrqwAHydQx0GBtVw4lweO6YyR3CEk9MBcZ+VUzjNg0MrKxDacAkHI3AP9aeTHLexh3BUEMOm4OxB7jHpXMu7CtQP1p0rns02CY53/8AypBeI6lAZmyowuDpUenlzj1zsc1G6s9R9RtWNvf9qXv2NkzD1z+/71iQ+UZ6/wBK+deOg/rXyTQYpSlQKUpUClKUClKUClKUAGuiK433/WuelBKcPnG4Kah0z37nr9an7PgUcqg69J7gjYfWqxY8TkgB8MgE9DgEr66SelfcPGJlOderPXVv+/WuuOeM9ppfbf4eo6g/aIx9DX03w5UH/wATH+4/nVTi5wnUfhiP+E5/nX2ecZT1RPptXbn4v4NLBxTk22iQlLyN3H5a08L5HlulLgqAcYye3+xVYN4Jcu8xRv4SrMfpgBcfpU9wrmmOFQpdthjyhlH6ENj9amOXjt7nRpKL8Lp2/C0f/V/pXPd/DmaJSzYOPRs1uTnWH/3ZB69T/wDStzc527KQZ5RkY/Cf56a6a8Karms/h08sQkWWJc/lZ8N+navqP4XXLbhVI9fEAFckV1C4MzPEUjycb6mydwQfMWPbbau5PiBaJskFxpx0Mg6/Qjas/wCv6unxJ8PpYP7Ro1/xZ/lUNxe0SIHzamH0UfOuji/PgkGIYAvuzFv1x1/Wqjd3bynLn5AbAfIVjPPxyaxNJay5hEMbKkSsxOQ7bjr/AAHY1DSXDMPMc+56/rWqlcLkpWWNYpUClKUClKUClKVApSlBmsUpQKUpQKzSlBilKUClKUClKUClZpQYpSlUYPWs0pUGawKzSgxSlKBWRSlArFKVQFKUqBSlKBSlK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data:image/jpeg;base64,/9j/4AAQSkZJRgABAQAAAQABAAD/2wCEAAkGBxQQDxQUEBQUFRQVFBQXFRQXFhUUFxYXFRUWFxgVFBQYHCghGh0lHBYUITEhJikrLi4uGB8zODQsNyguLisBCgoKDg0OGhAQGiwkHyQsLCwvLC8sLCwvLCwsLCwsLCwsLCw0LCwsLCwsLCwsLCwsLCwsLCwsLCwsLCwsLCwsLP/AABEIANEA8QMBIgACEQEDEQH/xAAcAAEAAgMBAQEAAAAAAAAAAAAABQYBAwQHAgj/xABBEAACAQMCBAQDBgMGAwkAAAABAgMABBESIQUGMUETIlFhB3GBFCMyQpGhUrHBM2KC0eHwFnKSFSQ0Q0RTk8Lx/8QAGAEBAQEBAQAAAAAAAAAAAAAAAAECAwT/xAAkEQEBAAICAwABBAMAAAAAAAAAAQIREiEDMUETBEJRkSIjMv/aAAwDAQACEQMRAD8A8QpSlEKUpQKUpQKUpQKUpQKUrNWBSlKoVJWXBy+kyusKMMqzBmJGcZ0qCcbHeo0CvR+D8OcG3xEDIqKG1eHJqOMY0HI0quBjHrTWV/5WKNxbhpt3A1pIrZKSITpYDrswDKRncED9N64atPPdm8cxPheGjEEhUCorYxgBRpGc9sfKqtTVnVClKxRGaUrFApSlQKUpUClKUClKUClKzQYpSlApSlApSlApSlApSlWBWaxSqFKUoLdyHBCy3DTHBVBgZxq9BnHTPX5VP2nGY4pI0KeGwYkSrjY6WYZznO4/eq/yZwo3MNxGMa20aNXQYIY/qNq1W/B7ia4NuimSYMwGNtRVT0J27GvTjbjjOkelW/HojHCnEIxpmjeWJ1Gtm3yMsAd8sN8d68v5v4OIHWRNkm1sF9MMR/TOK9L4FyxeXksM90IDHFEIVieVQZEOGLh01Y3yu/TT0r6+JvK1xPbK8ht0FvGTGiSF8gMq6NwOznf2A70zsylI8QpWaV51YpSlQKUr6Ce4/wB/Sg+aVkj/AH/sVishSlKBSlKBSlKBSlKBSsUoM0rFZoFKxWaBSlZrcgxSs1ilClSHAOHC6uFiaTww2fORkDAzuM9K4ZE0kg9iRt0222rO5vSvRuQ4tH2lz5nSNNLBjgHGNWQR0zVivb+zjRZDokYFQwAh14PXfOevp61ROGR6bcsNyUU7ZBG3t7Bj9fauyK2hSKJnkneSVSwSLACDOFDs3U7Zx2yK9WOdmOket2V9w510h4TqwXz4XmYgDLaWGr5n0rCcIeKZ5oUAh8uiSOHxm0hwWCxqSfxIuMA5rzq75RlRQxmALAFInJV3BXJ8NsaHP93Oazy9Jd8QR4jcyl4nWJE1EEqUkfBYnt4ZwD605XWh5xxV9VxMdRfMsh1ldBbLnzFPyk9cdq5a7OLWLwSssgbfLKzAjxFLECQZ6g4O++4NcdeehSlZqDJPpXzSmaBilKVApSlQKUpQKUpVGKUpUClKUGc1ilKBWaAZq1cocBSedNZdt99IwoP/ADEdqlsndWTarKMnA3PtWWGNj1HUV6fxnkaS3uJHhJkUgnUgxImMEo6jByc5LLkbjYVCzW6TAG4UPLk6ny2phtjWc7kY6118es5uUuOvao2VjJO2mGNpG9FBJ9e3yNc1el8A5Y+0qRFIsTISyZJCgbb5XfVkfiqo83cHa2n3YNrJJx2f8w989c+9aywsm0RfDSRMpBwQSQfkCa52bJydydz9a38OfTMhPTUAfkdj/OtU6aWYejEfocVx+r8WfgRKRyecOhjwxXOAzoBpOoDzAEDbb0q88uxwyWizXCedVWKNGEuiNd8KiLuWABZnbu464OIbg/BBb2EOtiJpJUmZPRNwB+i5+daebea7kTKtvNInkCMuchlOrGQcjbLdvzV6uOsZtEhzJatHFIzEZiKYTzZ1bHAOBqUY6npkYPWuL4b37pfxNJ5IxLGZdmYyPgrHgYOD5jvkDc+2OWLmSeThdzHJPLKxljUh2LYjBG4ydsEVM/Drlf8A7TWWZ5ZY/AeNV8OMsH8obSxGT+VM/OpbNop3xDj0cRmQNmNWYxbYwkjtJjHszsPpVbAr2PnS24R4Z+1eOlwEdUMakDxE20EksGUNtnH1rxwmsZzVqsGlKVzClKUClKUCgpWKgUpSoFKUqhSlKgUpSgUpSg6eHKDKoY4BOM+ma9f5Y4YEIyPKDhVOykYG59d8/pXi9X3gHNE8VmuHVolcRPHIA5DMGZXXPUYABz3Irj58Msp06+PKRdOP8RkggJjfcv4ceDuyYGwPXAJYZz3IzXfy9xS6+yXVs8EbO0WLeZfCx96pBEp2J0ZByRnt71UZ5JHKySMTIyA42URp1ACjYbdgK1xcwiPIDuW6ZG4/1rv+m/TzGbzp5M+Tpt/h7xGILIk8ROrDJqCMo33z0K7Dv0Nc3MfI9/NDkxBnU5xG6MCBkbebrjfH0qbTiBliVku0LMdPh+fVq7LjTjPsDXTwp5mSRxNGGhdMRsSviDOWw3TIwRjvvXruOOtbcnl9tyZel1DW8yAsBqMTtgnphVBJ6dhVrHwzuBeRN4c0kZVZZcwsqq5wfCyT5tzv8iK9P4rxqeVB9qhjjVHRwUlWUsQ2nTgHb8X7V9XXPCRJtCzj822TgfiKoOpx71x/Dd8ou+lF41w64juA06PHb4UNI64ySQPKBkgAZJ2ru5Q5atriHW9wklzOdSRmMOURCdIAO225J71HcZ5os3lZp8Nn/wAsuMDbppCnFbrT4n2kTxNHAuYlKxkCXyoeq4AAxgeldr1d7Ro5k+G4jmwJwTK5IEcMq6ThcrgZBG5zjpjGK3cm38/DUKRx3QyxbPgu6knGQwCewxjfr1qxWHxaspSolRFKsSGYuuliRkglNvxHvVlh58tPDDhmZCyjMZMwBPZirZXqOoFctd71v+h5f8boozBw9rdWCkXLMpBLhmZC2vO+dWa8kr9jw8btZDjxUz6MdJ/R8VF33JlpfLquYIHLast4ah8Z2xLEVPTHeud39H5MrFeu/Ez4Vx2iGax8UKoy0b5df8MnUHrsc59RXkVNBSlKgUpSgUpSgxSlKgUpSoFKUoFKUoFKUqjNT/Ll14cT50H7yJxkqCGjJOQp67H9RUBUpwByWdBnDxvtnA1KpwT9Cw/xUy9LFxa68WJ5CdXlG47lcgj9q4xfwWk6iVpMjTqCAHGRnfJA+lclkrWzhAwlSRm3jy2k7ZzkD/I9QasFzwaxuIZjNKY7xcaFyNDYO+SMjp7j616ZbZue0d/MPFbe+AkstPkVRqCeFKSozplUbdjhvbr1rTDxST7MTO0jF48IWJY5LbEsf7oO/tVe4Kba21I0yhnyG3yoCnOMjbP+ZrTzFx+SaFbeIt4IYsBv6Y2/hBz0py+32NV7zGR93AqyZ2cuNQbHbHT61xPDLcSF5XLMfQ4UdNh6ACs8Pswo/vYyc9h/lU1ZDXkaguFJXY7kYwowOp9elZ1v2NFpwcjog+Z0r193qXsuHRqwybcnvqukj/kKiTGS33rfPcDA+Z6/IA118MuIQxjLko+zIobUcHY6mXG3y+tbnXqItyqkagrBbuMdUuo5T1ByR16gdj0FVG9hiLN4aSQt01RMQcYxggYzv7VKXHDOHHZbmeCT0lj8RP8AqUA/saip7BU1HxdWnTpePzKwPXOcMOnpt3rVv8wR1ldSQMVkczW7bElpNUfo3lYMMdwP0qZPF+KRr4kEKrF1EsRLoR6+IH/ng11cv2EE8wE83hZDYmA6NjyiQdME7fWqzxTl/DO6jyoWL6Rnygn71F7rtv6VzyxsnXoWmx+Idy4EV0ytq8uMl1ORghixOCQcbEivNeI2vgzPH/C2B8uoz9CKnuE8DaYRugLJ4hBcZ6KSc+2wqF4xP4lxI3qxH0Xyj+VYy9dq46UoKwFKlYOXLpwhEEgV2wrMpVST7motlwSD1Gx+lLNDFKUqDFKUqBSlKBSlKgUpSgVkViu3hvCpbk4hQtuAdwAC3TJNak2Ovg/DopI5XuHaMKF0MADnJOo6erAYA29al+AcGY3Xh2zITJC2JZB5QRhsoR0J047nBNWK/tBHZFJVKmFFgUuApIIdg0OPyll8x7lj86g7a1Qq2psMVJVVKjBGwymoEDAHTPSutwmtUlLq2FrPoLAud20ghVO+QM7nJLHO3UVtngVSGONwxPft3/ep/gnLkN7IjO+ApRnwWIkj69ScpnffNRvH+UJlaWSwUXNvltBt5VuCq9g6qS+246H51qzhNfPhtRLG3D3KJ2MgXpnbV6CpjjFubaRUbGGHX2BB6fLFV+WNo3KuGR1O4IKsD7g7g1a+UuJeIPBlQSKollZiQTgIvXKk/lAG469K54avRS1EcrKquDkhdI/E22ScenQZrtlk0q5iHQ6C3cY2YAdjnb6e9XKHgkEZCrkZXOjTCcHqTloy2wz+/pW//siGN4Mq0paaPUjQ2+l1MmWBxGCfJkZz2r1fjzk3qM7jyt5h36sSB74671z8PB8ZcFslwBpQsck9BkgE+1WiTldTBaMXEczSXTPCwJcDXiPyflBC7Z9ahLBPBmEqESOjDC4DANvuyn8W4O2PnXn39q6SfGx4V0VkEuw3EsRhkG2d0yf2NYguTGUkhXXk7qRkMKxxrikkyt4yRsXOWkKnxAcEEK2fKN+mMbD0rttX4e8FvrjuDOnhwlIZ9GtvMRKQVJAJ2OO/StfkNNMxDSv4BEamMvoY405JBiyeu4IGcdPWrNbcVtRY20cjKLhI5hJjSRJBNqVkffOrGCNuo261A/8AAssspb7PJpYgKgckjBydTEebOfQd6mG5YgFxmezl8jZaONmdcrjAycELsNs/Wtav1UbwRHbgk0sSktah4ywOBpbDMcZx+bPrXnVnatK4SMamPQbDp13Ne+cG5isLCKSNrV4I3OXRYRIHyMHWHY9gNulQF/JbX8ksljEyx5A1KEgZSsYLHwwMYx396xrllJR5j/w9ceJo8M7Yy35BkA/j6bZ7V6Py18M0MQdjDPJhXPnVlTV0VoxMhB67se3QYqI4c0aTMA8jFuzSB8Y64396k+WbZBxMeFJqIQySwGRkj0gFRqfffLBsH1O1XhJ6HS19OnGILe7uTbxxqMCIOqqDpCZycuMY8xJAqj/E3hZteKTIV0atL4wAuXGToI2IyeuB8q9O5ru7APDLe/eOA6olsmAd1IWSQkA409Tjv9NfMfNrWqR5tIpIblFfxZmFw4VxjfAXTpGdsn51nODwylbLiMK7KralDMA2MagDgNjJxnr1rXXIKxSlApWaUGKUpWQpSlUKneWp5EbMEhjkQmTV7oAV0jB1HIO1QVXD4eW6ZupXIBSDwotiSJblhErqBuSq+Ielax9izccv/As7aW7jDtcl5JEVPCZRnAcLjQ2ob7AdRvW7jN1Na2bRzKDGqnTHNEowpGcRmRQwOT+U965vifxBYuKxrE3ks0gRAfMNUYBC7+53z6GtPMfPzz2xhZT5nXWpfxISoOr8DAkdB+Ejff2rrz6E5ynYSrZeJDGygx/gYSNsTuMfiYYOcr26Z6Vq4fwiztwLqeCRUXJU27IFYg9D4ia16YxqFXOz459u4bHLwoyQ+EwikhCx6yQi4WMvs+BvgEZ+YxUHzZfzxcNkS4TxBKygSBWjdG3YMwUlGIKnyHHSrc+U0acfFudoWcH7HI6aUKkXBzgqDjJXtmoyb4lQBCj2sug9ULRODtg5LLmuTjlhNCqsg1RsgIfTpBAJUHHuFB+tUXit2ScEVLlliV6vJxpZYTObAPG/haSx7hdUWoqvVQzED3NVC8huI4plVZPv5UO5x/aOF8MMcbEsO4HSpY8xqtjHbKmSGjkLaiNliCY09PrWs8UiuYpIrqRofKGicI0uZEdWCsqg+XY7nYYrW947+lnaJ4daaZsOsJJIX7xmCIfUNGw2zj1FdPLtkIb+H7VLbGPWuUjljl1knAACsSevTrXLYMuWZpnlQajp1CNmUZ6BVOCRg98b05Ts7W7vY1aC4Csw84mZ9GN85WHfGPauOV+LFsfltJLqQxOqoTsWSfbJ9NO2Nxue1VzmXhstk8M0rCRFkA1KuEJBDhdQGc4Vv0q28Mnn+2NHHB5SBEZXa4KlOmXZWC9D6U+InDU1x27vGVlZSVVi5hkJVARqOfMpbGemCD1Fax4/t2uW/rZYc+rGys1uMDB2kIP0Ga6LjjN5fSNPw6NwhPmAAfD4BwSR1xiovl3htxccRk4ZJOqwQqXilW3RTIISqK6udyCCdwx6V6zyhy0OHRSIJWl8SUyFmABBKqMbH+7WsvLvtI8h4/HxR4mM0UhABP8AZ+nyFQ/w2kAkmLBGbCqkbnA1MJPPjvjTjGOpXpX6QW6Q9HU/4hXj/EOXBwniazrOri5abLMmnwS7DzeVt8a89uhqTLlYKZfRukpUnDZIKhCD8jsB12rlint1uLfxNBdX1tIFMuNDB1QpsGyQR1xvWeKcPkjuRKbqO785z4bSrpOd2YMmG+hrfNy1BcGWaK60tqLm28JgzZJOiKQ+XUQDjOw71rK7m0dvP/OAu4YY0TSiyiRSRsQA0ZKjGABqcYGffpW7mmIScBtLkIoaFpYmwMagJNIyfqDXRJyFE3D2kRh4xiWSMeL40p2D+H4YVQCwOOhwTUnY8Fkk4K9ldxGItMHikKF9AIXLSaAQh2bqV7CmrR4ZSrVz7yYeFPEPtEVwsofSY9iNGn8a5OM6h39aqlcBmsUpQKUpQKUpWQpSlUdFhGjSqJSVTPmYYJA74zXtnJHLdkYrVrKaSRxcLJMqvESSjjQJ4yysFAyQVBxknBrxKFGzkA7gg4Gdj1xXrPKHAliiv7nTCVhtdKozFihkQksJOzjH6nAIxXTGXQunCuR5RxC8urgws7hgq6Rcx6ZCGYPEdLBsKoGO2eucVTb3laC+4kbaOBYSCVV4fFWKQhNZLxNnwdOGGO5+lXP4a30x4QszXbOC8gb7QjSrGEZhgOrBwNOnJYnf0qG5He44nx5r8skSRwqpVMSrIh1IFBO6kkM2euxFZ39VnjXJUsPCYLFPs7yLLLKzLIRKjnHhyQKzJqOnUDn2wDXfyny1PPwuaHiEkzaHLW8s0ZSWPCnI+9JLJnpnbBO+OnTzZYWd3dh0ubcuxEckTaSSVOMqy75G4wT9RVH5gilhv2sXZvCALpGWcrg4VJEDk4zqI2PY1ZPouvEZbq4jWMxREAY1eJA+rc+YDVgdentVSvPhbLcEnKJ/8R/lLUVzNw2KG+liAOmMIACd8lEY7+mWauWaDwwnhyyRBkLYR2UEmSRc5U/wqtd8r1pFrueT7ux4fMc28ixrJJh4lcnCYwMPnPp6HFUwXbrD47xwo07eVE1AZgdSwUNnRqOnocde21dPCeJTQTq7TyyoM5jeaQgg+xbGRXBwK0W44hEl1q+zmTz6NRI1qQoXTvln0Db1rG9QRvDBdPKpF4kByfOZWjC4BO5iU4/lVg4XYcRvLtI04lHK+QcJcyMGUbn8IwdgeuKuHEvh5ECyWdnegFf7Z5YiN+yRkkk9diRVD4hbiGNo4o7i3ugVDmRkjUbnUCW8w2xjT/lXLtXqHCOeJbWUx3bQGIM4ISKcFSWJAVwmnYZ23+feoDnriMN6nhOLZGYpJHPEjKX0tjQ5YDYKxyT0ONt815/byXUcZMd8p3JMIlkOSO5Up4ZPvmpDh999sk8O+abxxIiqo0mJY3UqWCE5B1mInBwQTttVx99m4v3FOULydLctEzCKBY0eJkGUyWGoZBzvjpVN4ty1f27hvDvNCkFjiUqFBydRXbGM169Y8kRW+IYr68VwobSJfykkA6AAAMg9u1Q3N/LfFRGY7O8luEkBR42MakKRg5Zu3yNW9iR/4O4ey+VItZO/33Tc/wClV/nfg8VrPEsSbSFBp1ZJ1CUnDb7nwwB16iqVxnhFxZF0upIkkRA5Q3EYZwcn7tTu3StEnFJbaVFds58uX20h1lXUD2IJ6+1dbl9I7ObuFiC6dAygjScYPlzvpJJ3IHsPkOlQ10JCmIuuVY4JzpU9ABtg539qmudzBbyhWkCuY0ZkVd1JHTzamO2DkkHfoKi7RTO6Rx6R4mMMzCJQpGQS+Rpq+0el8v3v2m3DRvb2wZXATXl4yhZNTQKBkZGeu+1VrkBJeJm6juXM5NvIF+8Mao6vjVGqDHp26VEq80cptIA+qILhkKFCSAdbSLsVJLb5PSpr4cQzcLvCZE8RWDgsjYCh8bnUATgg7YpeVHlXEJCmqHsr5IOcgqCvTp3NcNXnnzliQ3ryQISkjZ3Krl++MkdT0G/pVMurR4iokVlLIrrkYyjjKsPYiuGcsuhprFZpWQpSlQYpWaVArrt4gACe/wC1chrrlJZtK9ttvX0X07/oa1CuyC7QHdv2NS1vOCuUYEf761VD6bbfL+dTYSWC3RiVMc2SFZAcY/MrkZX/AA12w8lTSa4dxSW2cPA7xMAcMjaevqOhGw2NerfC7idobieSOUxS3LAy20pQhnHR4JQqnBy3kOd/38DW8dNwcjuDv+/9amfmOw6b/tS8ciPWr654dc8RlgMqrIJWRoZovCZnzp+4m8oYE9Axz6bV5xfzMlz9mxhhIwCNnVF50QR7k7HA+ekGuG6nMqBJfvFX8Ordk9kfqo26dParhYcZsroJ9vhj8ZEVRcP4wZ1QDSHeI5LYH4iN6nHLWl2rvFeCywuwmLZGcsBlTgKdm77Mv12q88Fvb62sYozbWE8SjKeIx14k+8yeo/N7VGSpweZ8svn7FZrsN7YyhNSFrf8ADGkSGT7YkYyqSSPEq4VSVztnfAUe5Fbsn0jN1xNmUh+DWhJHWNosjPf1qk8NLz3MsSCG30xyO5lOhURF82SFz396u3GY7WWyeXh0jGWII0qyyLhFYHyhsaWcNgYBr74VHwiC6gkthNcyTstu76wY1MkgRllj2IyM4GMEEetZysk/xFQlvLuzheSC5tyNA88EkhYqSBhdSqD67b9ajOGcNe4v5VnnV2jhlYvrD5ITOlWY4O7b49DV/wDiAY7WyWKKcyEyh5VuXIxCXfw41VfuyNUR8qjOFrz/AJX4rLaXDTQSgNpkAIt2ddwTjSe2RjpU5d7NMcucDmuJJY7aPxWXchWQeU7bBmGe/TP0qw8L5LuBOC1voeEjJaWFFTZXDSeckqNSE4GdxXVydxK5nvLmWN4AXgkaVowkZ1AHwsQyj8ZfAx0OT12r75n4mEuZZ4OJGQjw8qmAPEGhPDbwnw4xEzZ04GlR71d76TS68M5tR7jiEkWToUFVkxGZPDAwsYOSM6nIHv0FQ03xYuVCsbBkQuqs0hZQmpgBnavPXv7i6uPHW2jMjSiTVglFcYOUGCF6A9a7eP3d9IQlxKmhtLEBB1z03HUGtcZZtdvUeJ83cOlkRv8Au8usIDI8QkRMZ1ZcjYr6d6xzNY2clg06wQgKFkDxwIjFFYAsku4x5vTpmvOua+XhZhA11IqSWvjR5wQZgBhAqgfizgHqPeqs9pdQCMy/hmjWRMsSCrZ/ukdj2rF4yyL2mL21gmkaWJY2bGfOzFvLknAcKCevQfKua64hHMsPgqUKqVlbUSJGJyrYI8ukZGK4LjwyASysc/hX29cbVziYjZdh/nWuV2ixcN5geAMrnWnZSTkHsMjcjHb966rPm+fWGAj0johB09c4IByR7ZqmtOM4GST2G5Nd9kjNJ4a4z3xuF37sdvUbA9uvSrM7PqLvdfEa8KkaLMA+kDDHyPi7VRePXgumzIgVxnzp1Of4gd2Hpvt2r6vZikhjIJI2Pmx26gaMj1wa5ZwhGpX2z+bp8tQ6fWs8pZqL2gXXBI9K+a6L+MrIQRg/76Vz1xoUpSgUpSshW2J8K3v1+Qzt9dv0rVQVRIcNtw7bk9QMBdQGf4ssP232r7vFEZ0ag4ABBGcHUSdwd1IGBj2rkSR0zoJx3x0r4XzNgZyT9STVm5R9qOozU9wi6jddMpKyZGkjJBXG+2+/6VBzpjoMY2Iznf8Ap0rEUuMHuDW5dIuM8ET/APqAmkAZKsdQOfTpj+tabq0CjKSo47dVP6EY/eqwLptx2Y5Ptn3rd9rYKFABx3P1Famcgl45Sp8p3r5uZywOok+neoxZ06vrz6KRjt60fiQ7Ake+M/qKvOX2Jvh1w2TCr+STeUDbIUa8HfpkZ6Zq+cm8KiXgN3dEKk0bGSKfA1JJEAyEZ/vY275rye0ufOzKSCf1xgj+u/tWLu7m0eGZGKMc+GGYKSOhZDtt2rHIZ4vxua6cNPIZCuw2CgAZwAAPc/rW7hvEWJChM/JsH9xUd9m28zAfv/pXRa2wHmOsqOpA2/6sEUxtlG7iU2lmGGUkFTkdQeoPr27dqsvI0UbOqkoM+pA/nVTu4wxzGTj0OP5jatdiqh/vA2B2XGc/UVeXG70RceYWazuCEciEscqD5QSeqkdvaoafjyaxszjJOc4AJ7jO5x1xsK5eK3/2g9AihQME+ZtO+o+9cdlwuWc/cxu/yG36mmWVq/Vl47zMLkwIWeRUCeeT8ipvhRjuOtSvOPMNtdWNlDAzGW3j0ucYXT7N16nuBVIvuGzwEeLEyemR/UVhLktHozgE5yOvyPtXH8erGufTaJQNhua0XNwwI/lX3FHpznqa57ndhXS2sJ3g8upjIrlHBHmXYgBfwg9RncbVHm/eKRtDYIJGTuSFJxv+lcNvI6tlNu3tj0NbzFq3Zcf8pIH7g02qSsL2IOHZNQ38RQcNpIxhG279ySa5rqYOAqIQOmcgu39FHsP1rlUAA6VycfmbGPlsK1zzE+UAKCNwP6k71PUNsXzgsMb4VRnrnHv3rmoTSoFKUqBSlKgUpSg3pMdGkbDO+OrH39hUjw22OzI4V1IIbzJg+iyY06tjjeoetv2htOnO3pV2Pud9Rzvq7+/rXwNutbbcj61iWIk7dv8AeavtGvxK+dfua+lUnY1vltR2PanY5cj3/Wt9lGrN5htjfHX6fzrUYiKKhG4OD9amqsqXaxhCZypJPXWwIHy0kE/WuTQqnyknbYn5kdK51kZjgkb9yOn6Cvu5h0t+Is3c4wPbGas2uVlnT4nO+D07V0RcTkSExLIQhzkYXOD1AbqAfStSsT1oQP4atm2ZWqJsHy75xXfFpyNYyPqOvriuIS46D+ldCXoX8IIPz/rQdVzaRO5WLr/EpLL0759elWbljikts48JdWgYK4IGR7jfrVON27Eb9wQPcVZ+XuM+G5MmlATnOCRn3rfjvanMPMLyTu8hwXBJTDFc9gM9KrlxxLWp1RrqwAHydQx0GBtVw4lweO6YyR3CEk9MBcZ+VUzjNg0MrKxDacAkHI3AP9aeTHLexh3BUEMOm4OxB7jHpXMu7CtQP1p0rns02CY53/8AypBeI6lAZmyowuDpUenlzj1zsc1G6s9R9RtWNvf9qXv2NkzD1z+/71iQ+UZ6/wBK+deOg/rXyTQYpSlQKUpUClKUClKUClKUAGuiK433/WuelBKcPnG4Kah0z37nr9an7PgUcqg69J7gjYfWqxY8TkgB8MgE9DgEr66SelfcPGJlOderPXVv+/WuuOeM9ppfbf4eo6g/aIx9DX03w5UH/wATH+4/nVTi5wnUfhiP+E5/nX2ecZT1RPptXbn4v4NLBxTk22iQlLyN3H5a08L5HlulLgqAcYye3+xVYN4Jcu8xRv4SrMfpgBcfpU9wrmmOFQpdthjyhlH6ENj9amOXjt7nRpKL8Lp2/C0f/V/pXPd/DmaJSzYOPRs1uTnWH/3ZB69T/wDStzc527KQZ5RkY/Cf56a6a8Karms/h08sQkWWJc/lZ8N+navqP4XXLbhVI9fEAFckV1C4MzPEUjycb6mydwQfMWPbbau5PiBaJskFxpx0Mg6/Qjas/wCv6unxJ8PpYP7Ro1/xZ/lUNxe0SIHzamH0UfOuji/PgkGIYAvuzFv1x1/Wqjd3bynLn5AbAfIVjPPxyaxNJay5hEMbKkSsxOQ7bjr/AAHY1DSXDMPMc+56/rWqlcLkpWWNYpUClKUClKUClKVApSlBmsUpQKUpQKzSlBilKUClKUClKUClZpQYpSlUYPWs0pUGawKzSgxSlKBWRSlArFKVQFKUqBSlKBSlK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0" descr="data:image/jpeg;base64,/9j/4AAQSkZJRgABAQAAAQABAAD/2wCEAAkGBxQQDxQUEBQUFRQVFBQXFRQXFhUUFxYXFRUWFxgVFBQYHCghGh0lHBYUITEhJikrLi4uGB8zODQsNyguLisBCgoKDg0OGhAQGiwkHyQsLCwvLC8sLCwvLCwsLCwsLCwsLCw0LCwsLCwsLCwsLCwsLCwsLCwsLCwsLCwsLCwsLP/AABEIANEA8QMBIgACEQEDEQH/xAAcAAEAAgMBAQEAAAAAAAAAAAAABQYBAwQHAgj/xABBEAACAQMCBAQDBgMGAwkAAAABAgMABBESIQUGMUETIlFhB3GBFCMyQpGhUrHBM2KC0eHwFnKSFSQ0Q0RTk8Lx/8QAGAEBAQEBAQAAAAAAAAAAAAAAAAECAwT/xAAkEQEBAAICAwABBAMAAAAAAAAAAQIREiEDMUETBEJRkSIjMv/aAAwDAQACEQMRAD8A8QpSlEKUpQKUpQKUpQKUpQKUrNWBSlKoVJWXBy+kyusKMMqzBmJGcZ0qCcbHeo0CvR+D8OcG3xEDIqKG1eHJqOMY0HI0quBjHrTWV/5WKNxbhpt3A1pIrZKSITpYDrswDKRncED9N64atPPdm8cxPheGjEEhUCorYxgBRpGc9sfKqtTVnVClKxRGaUrFApSlQKUpUClKUClKUClKzQYpSlApSlApSlApSlApSlWBWaxSqFKUoLdyHBCy3DTHBVBgZxq9BnHTPX5VP2nGY4pI0KeGwYkSrjY6WYZznO4/eq/yZwo3MNxGMa20aNXQYIY/qNq1W/B7ia4NuimSYMwGNtRVT0J27GvTjbjjOkelW/HojHCnEIxpmjeWJ1Gtm3yMsAd8sN8d68v5v4OIHWRNkm1sF9MMR/TOK9L4FyxeXksM90IDHFEIVieVQZEOGLh01Y3yu/TT0r6+JvK1xPbK8ht0FvGTGiSF8gMq6NwOznf2A70zsylI8QpWaV51YpSlQKUr6Ce4/wB/Sg+aVkj/AH/sVishSlKBSlKBSlKBSlKBSsUoM0rFZoFKxWaBSlZrcgxSs1ilClSHAOHC6uFiaTww2fORkDAzuM9K4ZE0kg9iRt0222rO5vSvRuQ4tH2lz5nSNNLBjgHGNWQR0zVivb+zjRZDokYFQwAh14PXfOevp61ROGR6bcsNyUU7ZBG3t7Bj9fauyK2hSKJnkneSVSwSLACDOFDs3U7Zx2yK9WOdmOket2V9w510h4TqwXz4XmYgDLaWGr5n0rCcIeKZ5oUAh8uiSOHxm0hwWCxqSfxIuMA5rzq75RlRQxmALAFInJV3BXJ8NsaHP93Oazy9Jd8QR4jcyl4nWJE1EEqUkfBYnt4ZwD605XWh5xxV9VxMdRfMsh1ldBbLnzFPyk9cdq5a7OLWLwSssgbfLKzAjxFLECQZ6g4O++4NcdeehSlZqDJPpXzSmaBilKVApSlQKUpQKUpVGKUpUClKUGc1ilKBWaAZq1cocBSedNZdt99IwoP/ADEdqlsndWTarKMnA3PtWWGNj1HUV6fxnkaS3uJHhJkUgnUgxImMEo6jByc5LLkbjYVCzW6TAG4UPLk6ny2phtjWc7kY6118es5uUuOvao2VjJO2mGNpG9FBJ9e3yNc1el8A5Y+0qRFIsTISyZJCgbb5XfVkfiqo83cHa2n3YNrJJx2f8w989c+9aywsm0RfDSRMpBwQSQfkCa52bJydydz9a38OfTMhPTUAfkdj/OtU6aWYejEfocVx+r8WfgRKRyecOhjwxXOAzoBpOoDzAEDbb0q88uxwyWizXCedVWKNGEuiNd8KiLuWABZnbu464OIbg/BBb2EOtiJpJUmZPRNwB+i5+daebea7kTKtvNInkCMuchlOrGQcjbLdvzV6uOsZtEhzJatHFIzEZiKYTzZ1bHAOBqUY6npkYPWuL4b37pfxNJ5IxLGZdmYyPgrHgYOD5jvkDc+2OWLmSeThdzHJPLKxljUh2LYjBG4ydsEVM/Drlf8A7TWWZ5ZY/AeNV8OMsH8obSxGT+VM/OpbNop3xDj0cRmQNmNWYxbYwkjtJjHszsPpVbAr2PnS24R4Z+1eOlwEdUMakDxE20EksGUNtnH1rxwmsZzVqsGlKVzClKUClKUCgpWKgUpSoFKUqhSlKgUpSgUpSg6eHKDKoY4BOM+ma9f5Y4YEIyPKDhVOykYG59d8/pXi9X3gHNE8VmuHVolcRPHIA5DMGZXXPUYABz3Irj58Msp06+PKRdOP8RkggJjfcv4ceDuyYGwPXAJYZz3IzXfy9xS6+yXVs8EbO0WLeZfCx96pBEp2J0ZByRnt71UZ5JHKySMTIyA42URp1ACjYbdgK1xcwiPIDuW6ZG4/1rv+m/TzGbzp5M+Tpt/h7xGILIk8ROrDJqCMo33z0K7Dv0Nc3MfI9/NDkxBnU5xG6MCBkbebrjfH0qbTiBliVku0LMdPh+fVq7LjTjPsDXTwp5mSRxNGGhdMRsSviDOWw3TIwRjvvXruOOtbcnl9tyZel1DW8yAsBqMTtgnphVBJ6dhVrHwzuBeRN4c0kZVZZcwsqq5wfCyT5tzv8iK9P4rxqeVB9qhjjVHRwUlWUsQ2nTgHb8X7V9XXPCRJtCzj822TgfiKoOpx71x/Dd8ou+lF41w64juA06PHb4UNI64ySQPKBkgAZJ2ru5Q5atriHW9wklzOdSRmMOURCdIAO225J71HcZ5os3lZp8Nn/wAsuMDbppCnFbrT4n2kTxNHAuYlKxkCXyoeq4AAxgeldr1d7Ro5k+G4jmwJwTK5IEcMq6ThcrgZBG5zjpjGK3cm38/DUKRx3QyxbPgu6knGQwCewxjfr1qxWHxaspSolRFKsSGYuuliRkglNvxHvVlh58tPDDhmZCyjMZMwBPZirZXqOoFctd71v+h5f8boozBw9rdWCkXLMpBLhmZC2vO+dWa8kr9jw8btZDjxUz6MdJ/R8VF33JlpfLquYIHLast4ah8Z2xLEVPTHeud39H5MrFeu/Ez4Vx2iGax8UKoy0b5df8MnUHrsc59RXkVNBSlKgUpSgUpSgxSlKgUpSoFKUoFKUoFKUqjNT/Ll14cT50H7yJxkqCGjJOQp67H9RUBUpwByWdBnDxvtnA1KpwT9Cw/xUy9LFxa68WJ5CdXlG47lcgj9q4xfwWk6iVpMjTqCAHGRnfJA+lclkrWzhAwlSRm3jy2k7ZzkD/I9QasFzwaxuIZjNKY7xcaFyNDYO+SMjp7j616ZbZue0d/MPFbe+AkstPkVRqCeFKSozplUbdjhvbr1rTDxST7MTO0jF48IWJY5LbEsf7oO/tVe4Kba21I0yhnyG3yoCnOMjbP+ZrTzFx+SaFbeIt4IYsBv6Y2/hBz0py+32NV7zGR93AqyZ2cuNQbHbHT61xPDLcSF5XLMfQ4UdNh6ACs8Pswo/vYyc9h/lU1ZDXkaguFJXY7kYwowOp9elZ1v2NFpwcjog+Z0r193qXsuHRqwybcnvqukj/kKiTGS33rfPcDA+Z6/IA118MuIQxjLko+zIobUcHY6mXG3y+tbnXqItyqkagrBbuMdUuo5T1ByR16gdj0FVG9hiLN4aSQt01RMQcYxggYzv7VKXHDOHHZbmeCT0lj8RP8AqUA/saip7BU1HxdWnTpePzKwPXOcMOnpt3rVv8wR1ldSQMVkczW7bElpNUfo3lYMMdwP0qZPF+KRr4kEKrF1EsRLoR6+IH/ng11cv2EE8wE83hZDYmA6NjyiQdME7fWqzxTl/DO6jyoWL6Rnygn71F7rtv6VzyxsnXoWmx+Idy4EV0ytq8uMl1ORghixOCQcbEivNeI2vgzPH/C2B8uoz9CKnuE8DaYRugLJ4hBcZ6KSc+2wqF4xP4lxI3qxH0Xyj+VYy9dq46UoKwFKlYOXLpwhEEgV2wrMpVST7motlwSD1Gx+lLNDFKUqDFKUqBSlKBSlKgUpSgVkViu3hvCpbk4hQtuAdwAC3TJNak2Ovg/DopI5XuHaMKF0MADnJOo6erAYA29al+AcGY3Xh2zITJC2JZB5QRhsoR0J047nBNWK/tBHZFJVKmFFgUuApIIdg0OPyll8x7lj86g7a1Qq2psMVJVVKjBGwymoEDAHTPSutwmtUlLq2FrPoLAud20ghVO+QM7nJLHO3UVtngVSGONwxPft3/ep/gnLkN7IjO+ApRnwWIkj69ScpnffNRvH+UJlaWSwUXNvltBt5VuCq9g6qS+246H51qzhNfPhtRLG3D3KJ2MgXpnbV6CpjjFubaRUbGGHX2BB6fLFV+WNo3KuGR1O4IKsD7g7g1a+UuJeIPBlQSKollZiQTgIvXKk/lAG469K54avRS1EcrKquDkhdI/E22ScenQZrtlk0q5iHQ6C3cY2YAdjnb6e9XKHgkEZCrkZXOjTCcHqTloy2wz+/pW//siGN4Mq0paaPUjQ2+l1MmWBxGCfJkZz2r1fjzk3qM7jyt5h36sSB74671z8PB8ZcFslwBpQsck9BkgE+1WiTldTBaMXEczSXTPCwJcDXiPyflBC7Z9ahLBPBmEqESOjDC4DANvuyn8W4O2PnXn39q6SfGx4V0VkEuw3EsRhkG2d0yf2NYguTGUkhXXk7qRkMKxxrikkyt4yRsXOWkKnxAcEEK2fKN+mMbD0rttX4e8FvrjuDOnhwlIZ9GtvMRKQVJAJ2OO/StfkNNMxDSv4BEamMvoY405JBiyeu4IGcdPWrNbcVtRY20cjKLhI5hJjSRJBNqVkffOrGCNuo261A/8AAssspb7PJpYgKgckjBydTEebOfQd6mG5YgFxmezl8jZaONmdcrjAycELsNs/Wtav1UbwRHbgk0sSktah4ywOBpbDMcZx+bPrXnVnatK4SMamPQbDp13Ne+cG5isLCKSNrV4I3OXRYRIHyMHWHY9gNulQF/JbX8ksljEyx5A1KEgZSsYLHwwMYx396xrllJR5j/w9ceJo8M7Yy35BkA/j6bZ7V6Py18M0MQdjDPJhXPnVlTV0VoxMhB67se3QYqI4c0aTMA8jFuzSB8Y64396k+WbZBxMeFJqIQySwGRkj0gFRqfffLBsH1O1XhJ6HS19OnGILe7uTbxxqMCIOqqDpCZycuMY8xJAqj/E3hZteKTIV0atL4wAuXGToI2IyeuB8q9O5ru7APDLe/eOA6olsmAd1IWSQkA409Tjv9NfMfNrWqR5tIpIblFfxZmFw4VxjfAXTpGdsn51nODwylbLiMK7KralDMA2MagDgNjJxnr1rXXIKxSlApWaUGKUpWQpSlUKneWp5EbMEhjkQmTV7oAV0jB1HIO1QVXD4eW6ZupXIBSDwotiSJblhErqBuSq+Ielax9izccv/As7aW7jDtcl5JEVPCZRnAcLjQ2ob7AdRvW7jN1Na2bRzKDGqnTHNEowpGcRmRQwOT+U965vifxBYuKxrE3ks0gRAfMNUYBC7+53z6GtPMfPzz2xhZT5nXWpfxISoOr8DAkdB+Ejff2rrz6E5ynYSrZeJDGygx/gYSNsTuMfiYYOcr26Z6Vq4fwiztwLqeCRUXJU27IFYg9D4ia16YxqFXOz459u4bHLwoyQ+EwikhCx6yQi4WMvs+BvgEZ+YxUHzZfzxcNkS4TxBKygSBWjdG3YMwUlGIKnyHHSrc+U0acfFudoWcH7HI6aUKkXBzgqDjJXtmoyb4lQBCj2sug9ULRODtg5LLmuTjlhNCqsg1RsgIfTpBAJUHHuFB+tUXit2ScEVLlliV6vJxpZYTObAPG/haSx7hdUWoqvVQzED3NVC8huI4plVZPv5UO5x/aOF8MMcbEsO4HSpY8xqtjHbKmSGjkLaiNliCY09PrWs8UiuYpIrqRofKGicI0uZEdWCsqg+XY7nYYrW947+lnaJ4daaZsOsJJIX7xmCIfUNGw2zj1FdPLtkIb+H7VLbGPWuUjljl1knAACsSevTrXLYMuWZpnlQajp1CNmUZ6BVOCRg98b05Ts7W7vY1aC4Csw84mZ9GN85WHfGPauOV+LFsfltJLqQxOqoTsWSfbJ9NO2Nxue1VzmXhstk8M0rCRFkA1KuEJBDhdQGc4Vv0q28Mnn+2NHHB5SBEZXa4KlOmXZWC9D6U+InDU1x27vGVlZSVVi5hkJVARqOfMpbGemCD1Fax4/t2uW/rZYc+rGys1uMDB2kIP0Ga6LjjN5fSNPw6NwhPmAAfD4BwSR1xiovl3htxccRk4ZJOqwQqXilW3RTIISqK6udyCCdwx6V6zyhy0OHRSIJWl8SUyFmABBKqMbH+7WsvLvtI8h4/HxR4mM0UhABP8AZ+nyFQ/w2kAkmLBGbCqkbnA1MJPPjvjTjGOpXpX6QW6Q9HU/4hXj/EOXBwniazrOri5abLMmnwS7DzeVt8a89uhqTLlYKZfRukpUnDZIKhCD8jsB12rlint1uLfxNBdX1tIFMuNDB1QpsGyQR1xvWeKcPkjuRKbqO785z4bSrpOd2YMmG+hrfNy1BcGWaK60tqLm28JgzZJOiKQ+XUQDjOw71rK7m0dvP/OAu4YY0TSiyiRSRsQA0ZKjGABqcYGffpW7mmIScBtLkIoaFpYmwMagJNIyfqDXRJyFE3D2kRh4xiWSMeL40p2D+H4YVQCwOOhwTUnY8Fkk4K9ldxGItMHikKF9AIXLSaAQh2bqV7CmrR4ZSrVz7yYeFPEPtEVwsofSY9iNGn8a5OM6h39aqlcBmsUpQKUpQKUpWQpSlUdFhGjSqJSVTPmYYJA74zXtnJHLdkYrVrKaSRxcLJMqvESSjjQJ4yysFAyQVBxknBrxKFGzkA7gg4Gdj1xXrPKHAliiv7nTCVhtdKozFihkQksJOzjH6nAIxXTGXQunCuR5RxC8urgws7hgq6Rcx6ZCGYPEdLBsKoGO2eucVTb3laC+4kbaOBYSCVV4fFWKQhNZLxNnwdOGGO5+lXP4a30x4QszXbOC8gb7QjSrGEZhgOrBwNOnJYnf0qG5He44nx5r8skSRwqpVMSrIh1IFBO6kkM2euxFZ39VnjXJUsPCYLFPs7yLLLKzLIRKjnHhyQKzJqOnUDn2wDXfyny1PPwuaHiEkzaHLW8s0ZSWPCnI+9JLJnpnbBO+OnTzZYWd3dh0ubcuxEckTaSSVOMqy75G4wT9RVH5gilhv2sXZvCALpGWcrg4VJEDk4zqI2PY1ZPouvEZbq4jWMxREAY1eJA+rc+YDVgdentVSvPhbLcEnKJ/8R/lLUVzNw2KG+liAOmMIACd8lEY7+mWauWaDwwnhyyRBkLYR2UEmSRc5U/wqtd8r1pFrueT7ux4fMc28ixrJJh4lcnCYwMPnPp6HFUwXbrD47xwo07eVE1AZgdSwUNnRqOnocde21dPCeJTQTq7TyyoM5jeaQgg+xbGRXBwK0W44hEl1q+zmTz6NRI1qQoXTvln0Db1rG9QRvDBdPKpF4kByfOZWjC4BO5iU4/lVg4XYcRvLtI04lHK+QcJcyMGUbn8IwdgeuKuHEvh5ECyWdnegFf7Z5YiN+yRkkk9diRVD4hbiGNo4o7i3ugVDmRkjUbnUCW8w2xjT/lXLtXqHCOeJbWUx3bQGIM4ISKcFSWJAVwmnYZ23+feoDnriMN6nhOLZGYpJHPEjKX0tjQ5YDYKxyT0ONt815/byXUcZMd8p3JMIlkOSO5Up4ZPvmpDh999sk8O+abxxIiqo0mJY3UqWCE5B1mInBwQTttVx99m4v3FOULydLctEzCKBY0eJkGUyWGoZBzvjpVN4ty1f27hvDvNCkFjiUqFBydRXbGM169Y8kRW+IYr68VwobSJfykkA6AAAMg9u1Q3N/LfFRGY7O8luEkBR42MakKRg5Zu3yNW9iR/4O4ey+VItZO/33Tc/wClV/nfg8VrPEsSbSFBp1ZJ1CUnDb7nwwB16iqVxnhFxZF0upIkkRA5Q3EYZwcn7tTu3StEnFJbaVFds58uX20h1lXUD2IJ6+1dbl9I7ObuFiC6dAygjScYPlzvpJJ3IHsPkOlQ10JCmIuuVY4JzpU9ABtg539qmudzBbyhWkCuY0ZkVd1JHTzamO2DkkHfoKi7RTO6Rx6R4mMMzCJQpGQS+Rpq+0el8v3v2m3DRvb2wZXATXl4yhZNTQKBkZGeu+1VrkBJeJm6juXM5NvIF+8Mao6vjVGqDHp26VEq80cptIA+qILhkKFCSAdbSLsVJLb5PSpr4cQzcLvCZE8RWDgsjYCh8bnUATgg7YpeVHlXEJCmqHsr5IOcgqCvTp3NcNXnnzliQ3ryQISkjZ3Krl++MkdT0G/pVMurR4iokVlLIrrkYyjjKsPYiuGcsuhprFZpWQpSlQYpWaVArrt4gACe/wC1chrrlJZtK9ttvX0X07/oa1CuyC7QHdv2NS1vOCuUYEf761VD6bbfL+dTYSWC3RiVMc2SFZAcY/MrkZX/AA12w8lTSa4dxSW2cPA7xMAcMjaevqOhGw2NerfC7idobieSOUxS3LAy20pQhnHR4JQqnBy3kOd/38DW8dNwcjuDv+/9amfmOw6b/tS8ciPWr654dc8RlgMqrIJWRoZovCZnzp+4m8oYE9Axz6bV5xfzMlz9mxhhIwCNnVF50QR7k7HA+ekGuG6nMqBJfvFX8Ordk9kfqo26dParhYcZsroJ9vhj8ZEVRcP4wZ1QDSHeI5LYH4iN6nHLWl2rvFeCywuwmLZGcsBlTgKdm77Mv12q88Fvb62sYozbWE8SjKeIx14k+8yeo/N7VGSpweZ8svn7FZrsN7YyhNSFrf8ADGkSGT7YkYyqSSPEq4VSVztnfAUe5Fbsn0jN1xNmUh+DWhJHWNosjPf1qk8NLz3MsSCG30xyO5lOhURF82SFz396u3GY7WWyeXh0jGWII0qyyLhFYHyhsaWcNgYBr74VHwiC6gkthNcyTstu76wY1MkgRllj2IyM4GMEEetZysk/xFQlvLuzheSC5tyNA88EkhYqSBhdSqD67b9ajOGcNe4v5VnnV2jhlYvrD5ITOlWY4O7b49DV/wDiAY7WyWKKcyEyh5VuXIxCXfw41VfuyNUR8qjOFrz/AJX4rLaXDTQSgNpkAIt2ddwTjSe2RjpU5d7NMcucDmuJJY7aPxWXchWQeU7bBmGe/TP0qw8L5LuBOC1voeEjJaWFFTZXDSeckqNSE4GdxXVydxK5nvLmWN4AXgkaVowkZ1AHwsQyj8ZfAx0OT12r75n4mEuZZ4OJGQjw8qmAPEGhPDbwnw4xEzZ04GlR71d76TS68M5tR7jiEkWToUFVkxGZPDAwsYOSM6nIHv0FQ03xYuVCsbBkQuqs0hZQmpgBnavPXv7i6uPHW2jMjSiTVglFcYOUGCF6A9a7eP3d9IQlxKmhtLEBB1z03HUGtcZZtdvUeJ83cOlkRv8Au8usIDI8QkRMZ1ZcjYr6d6xzNY2clg06wQgKFkDxwIjFFYAsku4x5vTpmvOua+XhZhA11IqSWvjR5wQZgBhAqgfizgHqPeqs9pdQCMy/hmjWRMsSCrZ/ukdj2rF4yyL2mL21gmkaWJY2bGfOzFvLknAcKCevQfKua64hHMsPgqUKqVlbUSJGJyrYI8ukZGK4LjwyASysc/hX29cbVziYjZdh/nWuV2ixcN5geAMrnWnZSTkHsMjcjHb966rPm+fWGAj0johB09c4IByR7ZqmtOM4GST2G5Nd9kjNJ4a4z3xuF37sdvUbA9uvSrM7PqLvdfEa8KkaLMA+kDDHyPi7VRePXgumzIgVxnzp1Of4gd2Hpvt2r6vZikhjIJI2Pmx26gaMj1wa5ZwhGpX2z+bp8tQ6fWs8pZqL2gXXBI9K+a6L+MrIQRg/76Vz1xoUpSgUpSshW2J8K3v1+Qzt9dv0rVQVRIcNtw7bk9QMBdQGf4ssP232r7vFEZ0ag4ABBGcHUSdwd1IGBj2rkSR0zoJx3x0r4XzNgZyT9STVm5R9qOozU9wi6jddMpKyZGkjJBXG+2+/6VBzpjoMY2Iznf8Ap0rEUuMHuDW5dIuM8ET/APqAmkAZKsdQOfTpj+tabq0CjKSo47dVP6EY/eqwLptx2Y5Ptn3rd9rYKFABx3P1Famcgl45Sp8p3r5uZywOok+neoxZ06vrz6KRjt60fiQ7Ake+M/qKvOX2Jvh1w2TCr+STeUDbIUa8HfpkZ6Zq+cm8KiXgN3dEKk0bGSKfA1JJEAyEZ/vY275rye0ufOzKSCf1xgj+u/tWLu7m0eGZGKMc+GGYKSOhZDtt2rHIZ4vxua6cNPIZCuw2CgAZwAAPc/rW7hvEWJChM/JsH9xUd9m28zAfv/pXRa2wHmOsqOpA2/6sEUxtlG7iU2lmGGUkFTkdQeoPr27dqsvI0UbOqkoM+pA/nVTu4wxzGTj0OP5jatdiqh/vA2B2XGc/UVeXG70RceYWazuCEciEscqD5QSeqkdvaoafjyaxszjJOc4AJ7jO5x1xsK5eK3/2g9AihQME+ZtO+o+9cdlwuWc/cxu/yG36mmWVq/Vl47zMLkwIWeRUCeeT8ipvhRjuOtSvOPMNtdWNlDAzGW3j0ucYXT7N16nuBVIvuGzwEeLEyemR/UVhLktHozgE5yOvyPtXH8erGufTaJQNhua0XNwwI/lX3FHpznqa57ndhXS2sJ3g8upjIrlHBHmXYgBfwg9RncbVHm/eKRtDYIJGTuSFJxv+lcNvI6tlNu3tj0NbzFq3Zcf8pIH7g02qSsL2IOHZNQ38RQcNpIxhG279ySa5rqYOAqIQOmcgu39FHsP1rlUAA6VycfmbGPlsK1zzE+UAKCNwP6k71PUNsXzgsMb4VRnrnHv3rmoTSoFKUqBSlKgUpSg3pMdGkbDO+OrH39hUjw22OzI4V1IIbzJg+iyY06tjjeoetv2htOnO3pV2Pud9Rzvq7+/rXwNutbbcj61iWIk7dv8AeavtGvxK+dfua+lUnY1vltR2PanY5cj3/Wt9lGrN5htjfHX6fzrUYiKKhG4OD9amqsqXaxhCZypJPXWwIHy0kE/WuTQqnyknbYn5kdK51kZjgkb9yOn6Cvu5h0t+Is3c4wPbGas2uVlnT4nO+D07V0RcTkSExLIQhzkYXOD1AbqAfStSsT1oQP4atm2ZWqJsHy75xXfFpyNYyPqOvriuIS46D+ldCXoX8IIPz/rQdVzaRO5WLr/EpLL0759elWbljikts48JdWgYK4IGR7jfrVON27Eb9wQPcVZ+XuM+G5MmlATnOCRn3rfjvanMPMLyTu8hwXBJTDFc9gM9KrlxxLWp1RrqwAHydQx0GBtVw4lweO6YyR3CEk9MBcZ+VUzjNg0MrKxDacAkHI3AP9aeTHLexh3BUEMOm4OxB7jHpXMu7CtQP1p0rns02CY53/8AypBeI6lAZmyowuDpUenlzj1zsc1G6s9R9RtWNvf9qXv2NkzD1z+/71iQ+UZ6/wBK+deOg/rXyTQYpSlQKUpUClKUClKUClKUAGuiK433/WuelBKcPnG4Kah0z37nr9an7PgUcqg69J7gjYfWqxY8TkgB8MgE9DgEr66SelfcPGJlOderPXVv+/WuuOeM9ppfbf4eo6g/aIx9DX03w5UH/wATH+4/nVTi5wnUfhiP+E5/nX2ecZT1RPptXbn4v4NLBxTk22iQlLyN3H5a08L5HlulLgqAcYye3+xVYN4Jcu8xRv4SrMfpgBcfpU9wrmmOFQpdthjyhlH6ENj9amOXjt7nRpKL8Lp2/C0f/V/pXPd/DmaJSzYOPRs1uTnWH/3ZB69T/wDStzc527KQZ5RkY/Cf56a6a8Karms/h08sQkWWJc/lZ8N+navqP4XXLbhVI9fEAFckV1C4MzPEUjycb6mydwQfMWPbbau5PiBaJskFxpx0Mg6/Qjas/wCv6unxJ8PpYP7Ro1/xZ/lUNxe0SIHzamH0UfOuji/PgkGIYAvuzFv1x1/Wqjd3bynLn5AbAfIVjPPxyaxNJay5hEMbKkSsxOQ7bjr/AAHY1DSXDMPMc+56/rWqlcLkpWWNYpUClKUClKUClKVApSlBmsUpQKUpQKzSlBilKUClKUClKUClZpQYpSlUYPWs0pUGawKzSgxSlKBWRSlArFKVQFKUqBSlKBSlK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 descr="BMW-R32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6234" y="617538"/>
            <a:ext cx="4045450" cy="265776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408204" y="327839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Motor Boxer</a:t>
            </a:r>
            <a:endParaRPr lang="pt-BR" dirty="0">
              <a:latin typeface="Segoe UI Light" pitchFamily="34" charset="0"/>
            </a:endParaRPr>
          </a:p>
        </p:txBody>
      </p:sp>
      <p:pic>
        <p:nvPicPr>
          <p:cNvPr id="11276" name="Picture 12" descr="http://upload.wikimedia.org/wikipedia/commons/thumb/1/1a/Napier_Lion_W12_@_Brooklands_Museum.JPG/330px-Napier_Lion_W12_@_Brooklands_Mus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57001"/>
            <a:ext cx="3240360" cy="243518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2065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590px-Le_Rhone_9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5517" y="4145400"/>
            <a:ext cx="1980837" cy="201105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52400" prst="slope"/>
          </a:sp3d>
        </p:spPr>
      </p:pic>
      <p:sp>
        <p:nvSpPr>
          <p:cNvPr id="13" name="CaixaDeTexto 12"/>
          <p:cNvSpPr txBox="1"/>
          <p:nvPr/>
        </p:nvSpPr>
        <p:spPr>
          <a:xfrm rot="20846794">
            <a:off x="3361421" y="612611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 Light" pitchFamily="34" charset="0"/>
              </a:rPr>
              <a:t>Motor giratório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273533" y="5430988"/>
            <a:ext cx="162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Motor em W</a:t>
            </a:r>
            <a:endParaRPr lang="pt-BR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39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ounded Rectangle 4"/>
          <p:cNvSpPr/>
          <p:nvPr/>
        </p:nvSpPr>
        <p:spPr>
          <a:xfrm>
            <a:off x="-1116632" y="411577"/>
            <a:ext cx="5076564" cy="43204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Alunos: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0" y="1412776"/>
            <a:ext cx="6156176" cy="648072"/>
          </a:xfrm>
          <a:prstGeom prst="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0" y="2423609"/>
            <a:ext cx="4716016" cy="648072"/>
          </a:xfrm>
          <a:prstGeom prst="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0" y="3448039"/>
            <a:ext cx="3491880" cy="648072"/>
          </a:xfrm>
          <a:prstGeom prst="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-24985" y="4437112"/>
            <a:ext cx="2508753" cy="648072"/>
          </a:xfrm>
          <a:prstGeom prst="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27584" y="155214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Guilherme Carneiro Reboredo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4269" y="256297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Bryan </a:t>
            </a:r>
            <a:r>
              <a:rPr lang="pt-BR" dirty="0">
                <a:latin typeface="Segoe UI Light" pitchFamily="34" charset="0"/>
              </a:rPr>
              <a:t>H</a:t>
            </a:r>
            <a:r>
              <a:rPr lang="pt-BR" dirty="0" smtClean="0">
                <a:latin typeface="Segoe UI Light" pitchFamily="34" charset="0"/>
              </a:rPr>
              <a:t>enrique </a:t>
            </a:r>
            <a:r>
              <a:rPr lang="pt-BR" dirty="0">
                <a:latin typeface="Segoe UI Light" pitchFamily="34" charset="0"/>
              </a:rPr>
              <a:t>R</a:t>
            </a:r>
            <a:r>
              <a:rPr lang="pt-BR" dirty="0" smtClean="0">
                <a:latin typeface="Segoe UI Light" pitchFamily="34" charset="0"/>
              </a:rPr>
              <a:t>ibeiro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358740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Maria Eduarda Bissa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7860" y="457648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Lucas Wallace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5652120" y="4576482"/>
            <a:ext cx="3898943" cy="5087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2° ano D – vespertino - 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66295" y="58772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Credito ao </a:t>
            </a:r>
            <a:r>
              <a:rPr lang="pt-BR" dirty="0" err="1" smtClean="0">
                <a:solidFill>
                  <a:schemeClr val="bg1"/>
                </a:solidFill>
              </a:rPr>
              <a:t>desainer</a:t>
            </a:r>
            <a:r>
              <a:rPr lang="pt-BR" dirty="0" smtClean="0">
                <a:solidFill>
                  <a:schemeClr val="bg1"/>
                </a:solidFill>
              </a:rPr>
              <a:t> do fundo, fonte da letra usada à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Bryan. H Ribeiro</a:t>
            </a:r>
            <a:r>
              <a:rPr lang="pt-BR" dirty="0" smtClean="0">
                <a:solidFill>
                  <a:schemeClr val="bg1"/>
                </a:solidFill>
              </a:rPr>
              <a:t>, créditos da edição, criatividade, desenvolvimento, escolha da cor, imagens, </a:t>
            </a:r>
            <a:r>
              <a:rPr lang="pt-BR" dirty="0" err="1" smtClean="0">
                <a:solidFill>
                  <a:schemeClr val="bg1"/>
                </a:solidFill>
              </a:rPr>
              <a:t>gif</a:t>
            </a:r>
            <a:r>
              <a:rPr lang="pt-BR" dirty="0" smtClean="0">
                <a:solidFill>
                  <a:schemeClr val="bg1"/>
                </a:solidFill>
              </a:rPr>
              <a:t> à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Guilherme C. Reboredo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6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26" y="0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 para a esquerda 32"/>
          <p:cNvSpPr/>
          <p:nvPr/>
        </p:nvSpPr>
        <p:spPr>
          <a:xfrm rot="10800000">
            <a:off x="5738936" y="3366320"/>
            <a:ext cx="3240360" cy="864096"/>
          </a:xfrm>
          <a:prstGeom prst="leftArrow">
            <a:avLst>
              <a:gd name="adj1" fmla="val 50000"/>
              <a:gd name="adj2" fmla="val 4420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esquerda 31"/>
          <p:cNvSpPr/>
          <p:nvPr/>
        </p:nvSpPr>
        <p:spPr>
          <a:xfrm rot="10800000">
            <a:off x="5004048" y="1681142"/>
            <a:ext cx="3240360" cy="864096"/>
          </a:xfrm>
          <a:prstGeom prst="leftArrow">
            <a:avLst>
              <a:gd name="adj1" fmla="val 50000"/>
              <a:gd name="adj2" fmla="val 4420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23"/>
          <p:cNvSpPr/>
          <p:nvPr/>
        </p:nvSpPr>
        <p:spPr>
          <a:xfrm>
            <a:off x="251520" y="2564904"/>
            <a:ext cx="3161588" cy="864096"/>
          </a:xfrm>
          <a:prstGeom prst="leftArrow">
            <a:avLst>
              <a:gd name="adj1" fmla="val 50000"/>
              <a:gd name="adj2" fmla="val 4420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esquerda 30"/>
          <p:cNvSpPr/>
          <p:nvPr/>
        </p:nvSpPr>
        <p:spPr>
          <a:xfrm>
            <a:off x="752628" y="4005064"/>
            <a:ext cx="3240360" cy="864096"/>
          </a:xfrm>
          <a:prstGeom prst="leftArrow">
            <a:avLst>
              <a:gd name="adj1" fmla="val 50000"/>
              <a:gd name="adj2" fmla="val 4420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1.bp.blogspot.com/-nOa5pmL3Tx4/U3D6gTBgkfI/AAAAAAAADsw/GYaDnCC7p9s/s1600/Mercedes_V6_DTM_Rennmotor_19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928" y="980728"/>
            <a:ext cx="55446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4"/>
          <p:cNvSpPr/>
          <p:nvPr/>
        </p:nvSpPr>
        <p:spPr>
          <a:xfrm>
            <a:off x="-468560" y="620688"/>
            <a:ext cx="10153128" cy="7200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Introdução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73796" y="28122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O que é?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228184" y="192852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Funcionamento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943565" y="4230416"/>
            <a:ext cx="173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Motivo do uso?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103940" y="36137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 Consequências </a:t>
            </a:r>
            <a:endParaRPr lang="pt-BR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4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8044" y="2348880"/>
            <a:ext cx="4392488" cy="597171"/>
          </a:xfrm>
          <a:prstGeom prst="roundRect">
            <a:avLst>
              <a:gd name="adj" fmla="val 50000"/>
            </a:avLst>
          </a:prstGeom>
          <a:solidFill>
            <a:srgbClr val="F295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Admissão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567" y="3610194"/>
            <a:ext cx="4392488" cy="597171"/>
          </a:xfrm>
          <a:prstGeom prst="roundRect">
            <a:avLst>
              <a:gd name="adj" fmla="val 50000"/>
            </a:avLst>
          </a:prstGeom>
          <a:solidFill>
            <a:srgbClr val="F295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Compressão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1026" name="Picture 2" descr="http://s3.amazonaws.com/magoo/ABAAAAm3oAB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288" y="2060848"/>
            <a:ext cx="3107432" cy="3107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139952" y="4293095"/>
            <a:ext cx="4392488" cy="597171"/>
          </a:xfrm>
          <a:prstGeom prst="roundRect">
            <a:avLst>
              <a:gd name="adj" fmla="val 50000"/>
            </a:avLst>
          </a:prstGeom>
          <a:solidFill>
            <a:srgbClr val="F295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Exaustão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5476" y="2996952"/>
            <a:ext cx="4392488" cy="597171"/>
          </a:xfrm>
          <a:prstGeom prst="roundRect">
            <a:avLst>
              <a:gd name="adj" fmla="val 50000"/>
            </a:avLst>
          </a:prstGeom>
          <a:solidFill>
            <a:srgbClr val="F2951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Explosão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6603" y="-27384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ounded Rectangle 10"/>
          <p:cNvSpPr/>
          <p:nvPr/>
        </p:nvSpPr>
        <p:spPr>
          <a:xfrm rot="10800000">
            <a:off x="4073488" y="2071401"/>
            <a:ext cx="3954896" cy="576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468560" y="5661248"/>
            <a:ext cx="4176464" cy="576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4 tempos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Rounded Rectangle 10"/>
          <p:cNvSpPr/>
          <p:nvPr/>
        </p:nvSpPr>
        <p:spPr>
          <a:xfrm rot="10800000">
            <a:off x="4139951" y="4588386"/>
            <a:ext cx="3776739" cy="57606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465012" y="6337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Variação de alguns motores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3074" name="Picture 2" descr="http://www.infomotor.com.br/site/wp-content/uploads/2008-bmw-x6-sports-activity-coupe-engine-1920x1440-466x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26" y="1458534"/>
            <a:ext cx="4625078" cy="346384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2286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gricolapirabeiraba.com.br/site/wp-content/uploads/2010/09/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2982">
            <a:off x="4117052" y="765513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hy.ntnu.edu.tw/ntnujava/index.php?action=dlattach;topic=23.0;attach=7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9966"/>
            <a:ext cx="3381375" cy="252888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778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22446" y="204026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Segoe UI Light" pitchFamily="34" charset="0"/>
              </a:rPr>
              <a:t>2 tempos</a:t>
            </a:r>
            <a:endParaRPr lang="pt-BR" sz="3200" dirty="0">
              <a:latin typeface="Segoe UI Light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39952" y="4591680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Segoe UI Light" pitchFamily="34" charset="0"/>
              </a:rPr>
              <a:t>    Carnot</a:t>
            </a:r>
            <a:endParaRPr lang="pt-BR" sz="3200" dirty="0">
              <a:latin typeface="Segoe UI Light" pitchFamily="34" charset="0"/>
            </a:endParaRPr>
          </a:p>
        </p:txBody>
      </p:sp>
      <p:pic>
        <p:nvPicPr>
          <p:cNvPr id="3080" name="Picture 8" descr="https://www.drupal.org/files/images/del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9702">
            <a:off x="-333010" y="5188613"/>
            <a:ext cx="1210543" cy="1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tlassian.wpengine.netdna-cdn.com/jira/290px-Greek_uc_delt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8631">
            <a:off x="529987" y="5034410"/>
            <a:ext cx="1055012" cy="145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Ciclo do motor de Carnot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4098" name="Picture 2" descr="http://www.massengineers.com/pics/carn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5018" y="1772816"/>
            <a:ext cx="2592288" cy="288827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w="17145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 rot="2342185">
            <a:off x="7799234" y="1098666"/>
            <a:ext cx="1296144" cy="1368152"/>
          </a:xfrm>
          <a:prstGeom prst="wedgeEllipseCallout">
            <a:avLst>
              <a:gd name="adj1" fmla="val -28725"/>
              <a:gd name="adj2" fmla="val 7799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849478" y="1323325"/>
            <a:ext cx="1867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Segoe UI Light" pitchFamily="34" charset="0"/>
              </a:rPr>
              <a:t>E ai beleza,</a:t>
            </a:r>
          </a:p>
          <a:p>
            <a:r>
              <a:rPr lang="pt-BR" dirty="0" smtClean="0">
                <a:latin typeface="Segoe UI Light" pitchFamily="34" charset="0"/>
              </a:rPr>
              <a:t>   Beleza? </a:t>
            </a:r>
          </a:p>
          <a:p>
            <a:r>
              <a:rPr lang="pt-BR" dirty="0" smtClean="0">
                <a:latin typeface="Segoe UI Light" pitchFamily="34" charset="0"/>
              </a:rPr>
              <a:t>   certinho?</a:t>
            </a:r>
            <a:endParaRPr lang="pt-BR" dirty="0">
              <a:latin typeface="Segoe UI Light" pitchFamily="34" charset="0"/>
            </a:endParaRPr>
          </a:p>
        </p:txBody>
      </p:sp>
      <p:sp>
        <p:nvSpPr>
          <p:cNvPr id="12" name="Fluxograma: Terminação 11"/>
          <p:cNvSpPr/>
          <p:nvPr/>
        </p:nvSpPr>
        <p:spPr>
          <a:xfrm rot="1190234">
            <a:off x="5825398" y="4717891"/>
            <a:ext cx="2301768" cy="387424"/>
          </a:xfrm>
          <a:prstGeom prst="flowChartTerminator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 rot="1251245">
            <a:off x="6154913" y="4779465"/>
            <a:ext cx="19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 Light" pitchFamily="34" charset="0"/>
              </a:rPr>
              <a:t>Nicolas Carnot</a:t>
            </a:r>
          </a:p>
        </p:txBody>
      </p:sp>
      <p:pic>
        <p:nvPicPr>
          <p:cNvPr id="4100" name="Picture 4" descr="http://2.bp.blogspot.com/-Z-vGEuPvUGA/T-kSED01vwI/AAAAAAAAGEY/IBYZmkjQTpI/s1600/Eficiencia+y+desempe%C3%B1o+del+motor+de+Carnot+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91087"/>
            <a:ext cx="4911843" cy="367240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524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403648" y="5186921"/>
            <a:ext cx="715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Uma expansão isotérmica reversível. </a:t>
            </a:r>
            <a:endParaRPr lang="pt-BR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Uma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expansão adiabática reversível. </a:t>
            </a:r>
            <a:endParaRPr lang="pt-BR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Uma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compressão isotérmica 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reversível</a:t>
            </a:r>
          </a:p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Uma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compressão adiabática 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reversível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398176" y="4474568"/>
            <a:ext cx="8424936" cy="726467"/>
          </a:xfrm>
          <a:prstGeom prst="left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Motor de 2 tempos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121" y="2060848"/>
            <a:ext cx="6963497" cy="1872407"/>
          </a:xfrm>
          <a:prstGeom prst="rect">
            <a:avLst/>
          </a:prstGeom>
          <a:gradFill>
            <a:gsLst>
              <a:gs pos="0">
                <a:schemeClr val="tx1"/>
              </a:gs>
              <a:gs pos="27000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</p:spPr>
      </p:pic>
      <p:sp>
        <p:nvSpPr>
          <p:cNvPr id="9" name="CaixaDeTexto 8"/>
          <p:cNvSpPr txBox="1"/>
          <p:nvPr/>
        </p:nvSpPr>
        <p:spPr>
          <a:xfrm>
            <a:off x="372991" y="46531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Motores 2 tempos não têm válvulas de admissão e escape nem comando de válvulas</a:t>
            </a:r>
          </a:p>
        </p:txBody>
      </p:sp>
      <p:sp>
        <p:nvSpPr>
          <p:cNvPr id="12" name="Seta para a esquerda e para a direita 11"/>
          <p:cNvSpPr/>
          <p:nvPr/>
        </p:nvSpPr>
        <p:spPr>
          <a:xfrm>
            <a:off x="1901617" y="5238577"/>
            <a:ext cx="5418054" cy="726467"/>
          </a:xfrm>
          <a:prstGeom prst="left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594420" y="53954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Deixando o motor mais leve e potente</a:t>
            </a:r>
            <a:endParaRPr lang="pt-BR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4" name="Seta para a esquerda e para a direita 13"/>
          <p:cNvSpPr/>
          <p:nvPr/>
        </p:nvSpPr>
        <p:spPr>
          <a:xfrm>
            <a:off x="3278495" y="6131500"/>
            <a:ext cx="2664297" cy="632613"/>
          </a:xfrm>
          <a:prstGeom prst="left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557124" y="6263140"/>
            <a:ext cx="238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Menos durabilidade </a:t>
            </a:r>
            <a:endParaRPr lang="pt-BR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5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4283968" y="4725144"/>
            <a:ext cx="3956042" cy="936104"/>
          </a:xfrm>
          <a:prstGeom prst="left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e para a direita 9"/>
          <p:cNvSpPr/>
          <p:nvPr/>
        </p:nvSpPr>
        <p:spPr>
          <a:xfrm>
            <a:off x="2627784" y="3367723"/>
            <a:ext cx="5773985" cy="936104"/>
          </a:xfrm>
          <a:prstGeom prst="left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e para a direita 8"/>
          <p:cNvSpPr/>
          <p:nvPr/>
        </p:nvSpPr>
        <p:spPr>
          <a:xfrm>
            <a:off x="1475655" y="1916832"/>
            <a:ext cx="6545965" cy="936104"/>
          </a:xfrm>
          <a:prstGeom prst="left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Motor de 4 tempos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56792"/>
            <a:ext cx="2101577" cy="455796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92352" y="2154051"/>
            <a:ext cx="511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Segoe UI Light" pitchFamily="34" charset="0"/>
              </a:rPr>
              <a:t>Mais pesado e menos potente</a:t>
            </a:r>
            <a:endParaRPr lang="pt-BR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71742" y="365110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Resistencia e maior durabilidade</a:t>
            </a:r>
            <a:endParaRPr lang="pt-BR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12194" y="5008530"/>
            <a:ext cx="155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Os 4 tempos</a:t>
            </a:r>
            <a:endParaRPr lang="pt-BR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5122" name="Picture 2" descr="http://wallpaper.ultradownloads.com.br/67888_Papel-de-Parede-Motor-Mustang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1327" y="4247175"/>
            <a:ext cx="3139111" cy="235433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5875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170" name="Picture 2" descr="http://www.motosblog.com.br/mb/wp-content/uploads/2010/09/tempo-admissa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009" y="3189168"/>
            <a:ext cx="4333843" cy="326416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2032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Primeiro tempo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</a:t>
            </a:r>
            <a:r>
              <a:rPr lang="pt-B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admissão </a:t>
            </a:r>
            <a:r>
              <a:rPr lang="pt-BR" sz="3200" dirty="0">
                <a:solidFill>
                  <a:schemeClr val="tx1"/>
                </a:solidFill>
                <a:latin typeface="Segoe UI Light" panose="020B0502040204020203" pitchFamily="34" charset="0"/>
              </a:rPr>
              <a:t>–</a:t>
            </a:r>
            <a:r>
              <a:rPr lang="pt-BR" sz="3200" dirty="0" smtClean="0"/>
              <a:t>  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2809" y="198883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O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pistão começa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no ponto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m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orto superior, a válvula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de admissão abre e o pistão desce para o p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onto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m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orto inferior,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sugando a mistura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ar-combustível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devido ao aumento do volume do cilindro e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consequentemente queda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</a:rPr>
              <a:t>de pressão em seu interior, ao final a válvula de admissão é fechada.</a:t>
            </a:r>
          </a:p>
        </p:txBody>
      </p:sp>
    </p:spTree>
    <p:extLst>
      <p:ext uri="{BB962C8B-B14F-4D97-AF65-F5344CB8AC3E}">
        <p14:creationId xmlns:p14="http://schemas.microsoft.com/office/powerpoint/2010/main" xmlns="" val="793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Segundo tempo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 </a:t>
            </a:r>
            <a:r>
              <a:rPr lang="pt-BR" sz="3200" dirty="0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rPr>
              <a:t>compressão</a:t>
            </a: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</a:t>
            </a:r>
            <a:r>
              <a:rPr lang="pt-BR" sz="3200" dirty="0" smtClean="0"/>
              <a:t>  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8194" name="Picture 2" descr="http://www.motosblog.com.br/mb/wp-content/uploads/2010/09/tempo-compressao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752528" cy="336097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4605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15616" y="530120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A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válvula de admissão fecha, e o pistão sobe do p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onto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m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orto inferior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de volta ao p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onto morto superior,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comprimindo a mistura e aumentando a sua eficiência para a combustão. As válvulas de admissão e escape 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se fecham.</a:t>
            </a:r>
            <a:endParaRPr lang="pt-BR" dirty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523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526" y="-27384"/>
            <a:ext cx="9157526" cy="6858000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96000">
                <a:schemeClr val="tx1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2627784" y="3482885"/>
            <a:ext cx="5760640" cy="1008112"/>
          </a:xfrm>
          <a:prstGeom prst="rightArrow">
            <a:avLst/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ounded Rectangle 4"/>
          <p:cNvSpPr/>
          <p:nvPr/>
        </p:nvSpPr>
        <p:spPr>
          <a:xfrm>
            <a:off x="-511327" y="404664"/>
            <a:ext cx="10153128" cy="86409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39999">
                <a:schemeClr val="bg1">
                  <a:lumMod val="8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</a:rPr>
              <a:t>Terceiro tempo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 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rPr>
              <a:t>combustão</a:t>
            </a: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–</a:t>
            </a:r>
            <a:r>
              <a:rPr lang="pt-BR" sz="3200" dirty="0" smtClean="0"/>
              <a:t>  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9218" name="Picture 2" descr="http://www.brasilescola.com/upload/conteudo/images/terceiro-tempo-do-m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096344" cy="50391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27000"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91880" y="2132856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egoe UI Light" pitchFamily="34" charset="0"/>
              </a:rPr>
              <a:t>A</a:t>
            </a:r>
            <a:r>
              <a:rPr lang="pt-BR" dirty="0" smtClean="0">
                <a:latin typeface="Segoe UI Light" pitchFamily="34" charset="0"/>
              </a:rPr>
              <a:t>s </a:t>
            </a:r>
            <a:r>
              <a:rPr lang="pt-BR" dirty="0">
                <a:latin typeface="Segoe UI Light" pitchFamily="34" charset="0"/>
              </a:rPr>
              <a:t>válvulas de admissão e escape continuam fechadas</a:t>
            </a:r>
            <a:r>
              <a:rPr lang="pt-BR" dirty="0" smtClean="0">
                <a:latin typeface="Segoe UI Light" pitchFamily="34" charset="0"/>
              </a:rPr>
              <a:t>. </a:t>
            </a:r>
            <a:r>
              <a:rPr lang="pt-BR" dirty="0">
                <a:latin typeface="Segoe UI Light" pitchFamily="34" charset="0"/>
              </a:rPr>
              <a:t>o sistema de ignição envia eletricidade à vela de ignição, que dispara uma faísca. </a:t>
            </a:r>
            <a:endParaRPr lang="pt-BR" dirty="0" smtClean="0">
              <a:latin typeface="Segoe UI Light" pitchFamily="34" charset="0"/>
            </a:endParaRPr>
          </a:p>
          <a:p>
            <a:endParaRPr lang="pt-BR" dirty="0">
              <a:latin typeface="Segoe UI Light" pitchFamily="34" charset="0"/>
            </a:endParaRPr>
          </a:p>
          <a:p>
            <a:endParaRPr lang="pt-BR" dirty="0" smtClean="0">
              <a:latin typeface="Segoe UI Light" pitchFamily="34" charset="0"/>
            </a:endParaRPr>
          </a:p>
          <a:p>
            <a:endParaRPr lang="pt-BR" dirty="0">
              <a:latin typeface="Segoe UI Light" pitchFamily="34" charset="0"/>
            </a:endParaRPr>
          </a:p>
          <a:p>
            <a:endParaRPr lang="pt-BR" dirty="0" smtClean="0">
              <a:latin typeface="Segoe UI Light" pitchFamily="34" charset="0"/>
            </a:endParaRPr>
          </a:p>
          <a:p>
            <a:endParaRPr lang="pt-BR" dirty="0">
              <a:latin typeface="Segoe UI Light" pitchFamily="34" charset="0"/>
            </a:endParaRPr>
          </a:p>
          <a:p>
            <a:endParaRPr lang="pt-BR" dirty="0" smtClean="0">
              <a:latin typeface="Segoe UI Light" pitchFamily="34" charset="0"/>
            </a:endParaRPr>
          </a:p>
          <a:p>
            <a:endParaRPr lang="pt-BR" dirty="0">
              <a:latin typeface="Segoe UI Light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A </a:t>
            </a:r>
            <a:r>
              <a:rPr lang="pt-BR" dirty="0">
                <a:solidFill>
                  <a:schemeClr val="bg1"/>
                </a:solidFill>
                <a:latin typeface="Segoe UI Light" pitchFamily="34" charset="0"/>
              </a:rPr>
              <a:t>mistura ar/combustível se incendeia, esquentando e expandindo seu volume, empurrando violentamente o pistão para </a:t>
            </a:r>
            <a:r>
              <a:rPr lang="pt-BR" dirty="0" smtClean="0">
                <a:solidFill>
                  <a:schemeClr val="bg1"/>
                </a:solidFill>
                <a:latin typeface="Segoe UI Light" pitchFamily="34" charset="0"/>
              </a:rPr>
              <a:t>baixo, logo a válvula de escape se abra </a:t>
            </a:r>
            <a:endParaRPr lang="pt-BR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491880" y="3788335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Segoe UI Light" pitchFamily="34" charset="0"/>
              </a:rPr>
              <a:t>Este é o único tempo que gera força</a:t>
            </a:r>
          </a:p>
        </p:txBody>
      </p:sp>
      <p:sp>
        <p:nvSpPr>
          <p:cNvPr id="12" name="Texto explicativo em forma de nuvem 11"/>
          <p:cNvSpPr/>
          <p:nvPr/>
        </p:nvSpPr>
        <p:spPr>
          <a:xfrm rot="1316080">
            <a:off x="7632255" y="2908140"/>
            <a:ext cx="1528614" cy="1140739"/>
          </a:xfrm>
          <a:prstGeom prst="cloudCallout">
            <a:avLst>
              <a:gd name="adj1" fmla="val -26254"/>
              <a:gd name="adj2" fmla="val 77061"/>
            </a:avLst>
          </a:prstGeom>
          <a:gradFill>
            <a:gsLst>
              <a:gs pos="0">
                <a:schemeClr val="tx1"/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 rot="951693">
            <a:off x="7687068" y="2996159"/>
            <a:ext cx="1619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accent3">
                    <a:lumMod val="75000"/>
                  </a:schemeClr>
                </a:solidFill>
                <a:latin typeface="Segoe UI Light" pitchFamily="34" charset="0"/>
              </a:rPr>
              <a:t>  </a:t>
            </a:r>
            <a:r>
              <a:rPr lang="pt-BR" sz="2000" i="1" dirty="0" smtClean="0">
                <a:solidFill>
                  <a:schemeClr val="accent3">
                    <a:lumMod val="75000"/>
                  </a:schemeClr>
                </a:solidFill>
                <a:latin typeface="Segoe UI Light" pitchFamily="34" charset="0"/>
              </a:rPr>
              <a:t>Importante</a:t>
            </a:r>
          </a:p>
          <a:p>
            <a:r>
              <a:rPr lang="pt-BR" sz="2000" i="1" dirty="0" smtClean="0">
                <a:solidFill>
                  <a:schemeClr val="accent3">
                    <a:lumMod val="75000"/>
                  </a:schemeClr>
                </a:solidFill>
                <a:latin typeface="Segoe UI Light" pitchFamily="34" charset="0"/>
              </a:rPr>
              <a:t>  Isso aqui </a:t>
            </a:r>
          </a:p>
          <a:p>
            <a:r>
              <a:rPr lang="pt-BR" sz="2000" i="1" dirty="0" smtClean="0">
                <a:solidFill>
                  <a:schemeClr val="accent3">
                    <a:lumMod val="75000"/>
                  </a:schemeClr>
                </a:solidFill>
                <a:latin typeface="Segoe UI Light" pitchFamily="34" charset="0"/>
              </a:rPr>
              <a:t>   em </a:t>
            </a:r>
            <a:endParaRPr lang="pt-BR" sz="2000" i="1" dirty="0">
              <a:solidFill>
                <a:schemeClr val="accent3">
                  <a:lumMod val="75000"/>
                </a:schemeClr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1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426</Words>
  <Application>Microsoft Office PowerPoint</Application>
  <PresentationFormat>Apresentação na tela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LUCAS</cp:lastModifiedBy>
  <cp:revision>28</cp:revision>
  <dcterms:created xsi:type="dcterms:W3CDTF">2014-12-04T05:45:19Z</dcterms:created>
  <dcterms:modified xsi:type="dcterms:W3CDTF">2014-12-04T17:37:38Z</dcterms:modified>
</cp:coreProperties>
</file>